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3"/>
  </p:notesMasterIdLst>
  <p:sldIdLst>
    <p:sldId id="268" r:id="rId3"/>
    <p:sldId id="258" r:id="rId4"/>
    <p:sldId id="259" r:id="rId5"/>
    <p:sldId id="260" r:id="rId6"/>
    <p:sldId id="267" r:id="rId7"/>
    <p:sldId id="261" r:id="rId8"/>
    <p:sldId id="262" r:id="rId9"/>
    <p:sldId id="263" r:id="rId10"/>
    <p:sldId id="264" r:id="rId11"/>
    <p:sldId id="26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40" autoAdjust="0"/>
    <p:restoredTop sz="94660"/>
  </p:normalViewPr>
  <p:slideViewPr>
    <p:cSldViewPr snapToGrid="0">
      <p:cViewPr varScale="1">
        <p:scale>
          <a:sx n="73" d="100"/>
          <a:sy n="73" d="100"/>
        </p:scale>
        <p:origin x="53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584630127622749"/>
          <c:y val="7.6596617284298091E-2"/>
          <c:w val="0.61317067520101709"/>
          <c:h val="0.91975592474978296"/>
        </c:manualLayout>
      </c:layout>
      <c:doughnutChart>
        <c:varyColors val="1"/>
        <c:ser>
          <c:idx val="0"/>
          <c:order val="0"/>
          <c:tx>
            <c:strRef>
              <c:f>Sheet1!$B$1</c:f>
              <c:strCache>
                <c:ptCount val="1"/>
                <c:pt idx="0">
                  <c:v>Sales</c:v>
                </c:pt>
              </c:strCache>
            </c:strRef>
          </c:tx>
          <c:spPr>
            <a:ln>
              <a:noFill/>
            </a:ln>
          </c:spPr>
          <c:dPt>
            <c:idx val="0"/>
            <c:bubble3D val="0"/>
            <c:spPr>
              <a:solidFill>
                <a:schemeClr val="tx2">
                  <a:lumMod val="50000"/>
                </a:schemeClr>
              </a:solidFill>
              <a:ln w="19050">
                <a:noFill/>
              </a:ln>
              <a:effectLst/>
            </c:spPr>
            <c:extLst>
              <c:ext xmlns:c16="http://schemas.microsoft.com/office/drawing/2014/chart" uri="{C3380CC4-5D6E-409C-BE32-E72D297353CC}">
                <c16:uniqueId val="{00000001-50B9-4B8E-BB16-AC52FC9943BB}"/>
              </c:ext>
            </c:extLst>
          </c:dPt>
          <c:dPt>
            <c:idx val="1"/>
            <c:bubble3D val="0"/>
            <c:spPr>
              <a:solidFill>
                <a:schemeClr val="tx2"/>
              </a:solidFill>
              <a:ln w="19050">
                <a:noFill/>
              </a:ln>
              <a:effectLst/>
            </c:spPr>
            <c:extLst>
              <c:ext xmlns:c16="http://schemas.microsoft.com/office/drawing/2014/chart" uri="{C3380CC4-5D6E-409C-BE32-E72D297353CC}">
                <c16:uniqueId val="{00000003-50B9-4B8E-BB16-AC52FC9943BB}"/>
              </c:ext>
            </c:extLst>
          </c:dPt>
          <c:dPt>
            <c:idx val="2"/>
            <c:bubble3D val="0"/>
            <c:spPr>
              <a:solidFill>
                <a:schemeClr val="bg2">
                  <a:lumMod val="50000"/>
                </a:schemeClr>
              </a:solidFill>
              <a:ln w="19050">
                <a:noFill/>
              </a:ln>
              <a:effectLst/>
            </c:spPr>
            <c:extLst>
              <c:ext xmlns:c16="http://schemas.microsoft.com/office/drawing/2014/chart" uri="{C3380CC4-5D6E-409C-BE32-E72D297353CC}">
                <c16:uniqueId val="{00000005-50B9-4B8E-BB16-AC52FC9943BB}"/>
              </c:ext>
            </c:extLst>
          </c:dPt>
          <c:dPt>
            <c:idx val="3"/>
            <c:bubble3D val="0"/>
            <c:spPr>
              <a:solidFill>
                <a:schemeClr val="bg2">
                  <a:lumMod val="75000"/>
                </a:schemeClr>
              </a:solidFill>
              <a:ln w="19050">
                <a:noFill/>
              </a:ln>
              <a:effectLst/>
            </c:spPr>
            <c:extLst>
              <c:ext xmlns:c16="http://schemas.microsoft.com/office/drawing/2014/chart" uri="{C3380CC4-5D6E-409C-BE32-E72D297353CC}">
                <c16:uniqueId val="{00000007-50B9-4B8E-BB16-AC52FC9943BB}"/>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4</c:v>
                </c:pt>
                <c:pt idx="1">
                  <c:v>3.2</c:v>
                </c:pt>
                <c:pt idx="2">
                  <c:v>2</c:v>
                </c:pt>
                <c:pt idx="3">
                  <c:v>1.2</c:v>
                </c:pt>
              </c:numCache>
            </c:numRef>
          </c:val>
          <c:extLst>
            <c:ext xmlns:c16="http://schemas.microsoft.com/office/drawing/2014/chart" uri="{C3380CC4-5D6E-409C-BE32-E72D297353CC}">
              <c16:uniqueId val="{00000008-50B9-4B8E-BB16-AC52FC9943BB}"/>
            </c:ext>
          </c:extLst>
        </c:ser>
        <c:dLbls>
          <c:showLegendKey val="0"/>
          <c:showVal val="0"/>
          <c:showCatName val="0"/>
          <c:showSerName val="0"/>
          <c:showPercent val="0"/>
          <c:showBubbleSize val="0"/>
          <c:showLeaderLines val="1"/>
        </c:dLbls>
        <c:firstSliceAng val="123"/>
        <c:holeSize val="90"/>
      </c:doughnutChart>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DD4474-5105-4572-B94F-B4F5E4782FD6}" type="doc">
      <dgm:prSet loTypeId="urn:microsoft.com/office/officeart/2008/layout/VerticalCurvedList" loCatId="list" qsTypeId="urn:microsoft.com/office/officeart/2005/8/quickstyle/simple5" qsCatId="simple" csTypeId="urn:microsoft.com/office/officeart/2005/8/colors/colorful1#4" csCatId="colorful" phldr="1"/>
      <dgm:spPr/>
      <dgm:t>
        <a:bodyPr/>
        <a:lstStyle/>
        <a:p>
          <a:endParaRPr lang="en-US"/>
        </a:p>
      </dgm:t>
    </dgm:pt>
    <dgm:pt modelId="{2F9F6499-8A87-4895-8D43-E581613B5309}">
      <dgm:prSet phldrT="[Text]" custT="1"/>
      <dgm:spPr/>
      <dgm:t>
        <a:bodyPr/>
        <a:lstStyle/>
        <a:p>
          <a:endParaRPr lang="en-US" sz="1800" dirty="0" smtClean="0"/>
        </a:p>
        <a:p>
          <a:endParaRPr lang="en-US" sz="1800" dirty="0" smtClean="0"/>
        </a:p>
        <a:p>
          <a:r>
            <a:rPr lang="en-US" sz="1800" dirty="0" smtClean="0"/>
            <a:t>1. All the features except “</a:t>
          </a:r>
          <a:r>
            <a:rPr lang="en-US" sz="1800" b="1" dirty="0" smtClean="0"/>
            <a:t>Customer ID</a:t>
          </a:r>
          <a:r>
            <a:rPr lang="en-US" sz="1800" dirty="0" smtClean="0"/>
            <a:t>”, “</a:t>
          </a:r>
          <a:r>
            <a:rPr lang="en-US" sz="1800" b="1" dirty="0" smtClean="0"/>
            <a:t>Customer Type</a:t>
          </a:r>
          <a:r>
            <a:rPr lang="en-US" sz="1800" dirty="0" smtClean="0"/>
            <a:t>”, “</a:t>
          </a:r>
          <a:r>
            <a:rPr lang="en-US" sz="1800" b="1" dirty="0" smtClean="0"/>
            <a:t>Age</a:t>
          </a:r>
          <a:r>
            <a:rPr lang="en-US" sz="1800" dirty="0" smtClean="0"/>
            <a:t>”, “</a:t>
          </a:r>
          <a:r>
            <a:rPr lang="en-US" sz="1800" b="1" dirty="0" smtClean="0"/>
            <a:t>Type of Travel</a:t>
          </a:r>
          <a:r>
            <a:rPr lang="en-US" sz="1800" dirty="0" smtClean="0"/>
            <a:t>”, “</a:t>
          </a:r>
          <a:r>
            <a:rPr lang="en-US" sz="1800" b="1" dirty="0" smtClean="0"/>
            <a:t>Class</a:t>
          </a:r>
          <a:r>
            <a:rPr lang="en-US" sz="1800" dirty="0" smtClean="0"/>
            <a:t>” ,”</a:t>
          </a:r>
          <a:r>
            <a:rPr lang="en-US" sz="1800" b="1" dirty="0" smtClean="0"/>
            <a:t>Flight Distance</a:t>
          </a:r>
          <a:r>
            <a:rPr lang="en-US" sz="1800" dirty="0" smtClean="0"/>
            <a:t>”, “</a:t>
          </a:r>
          <a:r>
            <a:rPr lang="en-US" sz="1800" b="1" dirty="0" smtClean="0"/>
            <a:t>Departure delay in Minutes</a:t>
          </a:r>
          <a:r>
            <a:rPr lang="en-US" sz="1800" dirty="0" smtClean="0"/>
            <a:t>”, “</a:t>
          </a:r>
          <a:r>
            <a:rPr lang="en-US" sz="1800" b="1" dirty="0" smtClean="0"/>
            <a:t>satisfaction</a:t>
          </a:r>
          <a:r>
            <a:rPr lang="en-US" sz="1800" dirty="0" smtClean="0"/>
            <a:t>” were studded with null values.</a:t>
          </a:r>
        </a:p>
        <a:p>
          <a:r>
            <a:rPr lang="en-US" sz="1800" dirty="0" smtClean="0"/>
            <a:t>2. The null values in the continuous feature “</a:t>
          </a:r>
          <a:r>
            <a:rPr lang="en-US" sz="1800" b="1" dirty="0" smtClean="0"/>
            <a:t>Arrival Delay in Minutes</a:t>
          </a:r>
          <a:r>
            <a:rPr lang="en-US" sz="1800" dirty="0" smtClean="0"/>
            <a:t>” were plugged-in with the mean of the other values of that column &amp; the null values in other categorical features were plugged-in with the median of the other values in the respective columns.</a:t>
          </a:r>
        </a:p>
        <a:p>
          <a:endParaRPr lang="en-US" sz="1800" dirty="0" smtClean="0"/>
        </a:p>
        <a:p>
          <a:r>
            <a:rPr lang="en-US" sz="1800" dirty="0" smtClean="0"/>
            <a:t> </a:t>
          </a:r>
          <a:endParaRPr lang="en-US" sz="1800" dirty="0"/>
        </a:p>
      </dgm:t>
    </dgm:pt>
    <dgm:pt modelId="{8BE1F363-58DE-4B33-B37E-0576AF4C4787}" type="parTrans" cxnId="{56033E77-E82D-4032-A015-87996624844C}">
      <dgm:prSet/>
      <dgm:spPr/>
      <dgm:t>
        <a:bodyPr/>
        <a:lstStyle/>
        <a:p>
          <a:endParaRPr lang="en-US"/>
        </a:p>
      </dgm:t>
    </dgm:pt>
    <dgm:pt modelId="{0A8B6C8B-4565-4C5E-8A04-DECBA3F46D66}" type="sibTrans" cxnId="{56033E77-E82D-4032-A015-87996624844C}">
      <dgm:prSet/>
      <dgm:spPr/>
      <dgm:t>
        <a:bodyPr/>
        <a:lstStyle/>
        <a:p>
          <a:endParaRPr lang="en-US"/>
        </a:p>
      </dgm:t>
    </dgm:pt>
    <dgm:pt modelId="{48EC9D48-B447-420E-8D76-417C0F1F1CD4}">
      <dgm:prSet phldrT="[Text]" custT="1"/>
      <dgm:spPr>
        <a:solidFill>
          <a:schemeClr val="accent4">
            <a:lumMod val="75000"/>
          </a:schemeClr>
        </a:solidFill>
      </dgm:spPr>
      <dgm:t>
        <a:bodyPr/>
        <a:lstStyle/>
        <a:p>
          <a:r>
            <a:rPr lang="en-US" sz="1800" dirty="0" smtClean="0"/>
            <a:t>1. The “</a:t>
          </a:r>
          <a:r>
            <a:rPr lang="en-US" sz="1800" b="1" dirty="0" smtClean="0"/>
            <a:t>Customer ID</a:t>
          </a:r>
          <a:r>
            <a:rPr lang="en-US" sz="1800" dirty="0" smtClean="0"/>
            <a:t>” column of the dataset is not going to help the prediction of the customer satisfaction level in any way. So prior to model fitting, this column has been dropped from the dataset.</a:t>
          </a:r>
        </a:p>
        <a:p>
          <a:r>
            <a:rPr lang="en-US" sz="1800" dirty="0" smtClean="0"/>
            <a:t>2. Next, the “</a:t>
          </a:r>
          <a:r>
            <a:rPr lang="en-US" sz="1800" b="1" dirty="0" smtClean="0"/>
            <a:t>satisfaction</a:t>
          </a:r>
          <a:r>
            <a:rPr lang="en-US" sz="1800" dirty="0" smtClean="0"/>
            <a:t>” column has been taken as output and the other columns has been taken as input features.</a:t>
          </a:r>
        </a:p>
      </dgm:t>
    </dgm:pt>
    <dgm:pt modelId="{B05FBB73-44A5-4F18-846C-7EA77CBAC763}" type="parTrans" cxnId="{B41F2B84-7419-478C-82ED-9493339403D8}">
      <dgm:prSet/>
      <dgm:spPr/>
      <dgm:t>
        <a:bodyPr/>
        <a:lstStyle/>
        <a:p>
          <a:endParaRPr lang="en-US"/>
        </a:p>
      </dgm:t>
    </dgm:pt>
    <dgm:pt modelId="{320F60E1-FB82-4791-B46B-C5644EE3822A}" type="sibTrans" cxnId="{B41F2B84-7419-478C-82ED-9493339403D8}">
      <dgm:prSet/>
      <dgm:spPr/>
      <dgm:t>
        <a:bodyPr/>
        <a:lstStyle/>
        <a:p>
          <a:endParaRPr lang="en-US"/>
        </a:p>
      </dgm:t>
    </dgm:pt>
    <dgm:pt modelId="{109281E3-0892-40AF-B47B-397DD72F57E5}" type="pres">
      <dgm:prSet presAssocID="{EEDD4474-5105-4572-B94F-B4F5E4782FD6}" presName="Name0" presStyleCnt="0">
        <dgm:presLayoutVars>
          <dgm:chMax val="7"/>
          <dgm:chPref val="7"/>
          <dgm:dir/>
        </dgm:presLayoutVars>
      </dgm:prSet>
      <dgm:spPr/>
      <dgm:t>
        <a:bodyPr/>
        <a:lstStyle/>
        <a:p>
          <a:endParaRPr lang="en-US"/>
        </a:p>
      </dgm:t>
    </dgm:pt>
    <dgm:pt modelId="{2FA68219-641F-49E7-8D93-9C1B4398C4D4}" type="pres">
      <dgm:prSet presAssocID="{EEDD4474-5105-4572-B94F-B4F5E4782FD6}" presName="Name1" presStyleCnt="0"/>
      <dgm:spPr/>
      <dgm:t>
        <a:bodyPr/>
        <a:lstStyle/>
        <a:p>
          <a:endParaRPr lang="en-US"/>
        </a:p>
      </dgm:t>
    </dgm:pt>
    <dgm:pt modelId="{5E707B90-A843-44B3-8234-151A6316D323}" type="pres">
      <dgm:prSet presAssocID="{EEDD4474-5105-4572-B94F-B4F5E4782FD6}" presName="cycle" presStyleCnt="0"/>
      <dgm:spPr/>
      <dgm:t>
        <a:bodyPr/>
        <a:lstStyle/>
        <a:p>
          <a:endParaRPr lang="en-US"/>
        </a:p>
      </dgm:t>
    </dgm:pt>
    <dgm:pt modelId="{D42E3523-8EE0-4735-B21A-AB7E1B6D30E6}" type="pres">
      <dgm:prSet presAssocID="{EEDD4474-5105-4572-B94F-B4F5E4782FD6}" presName="srcNode" presStyleLbl="node1" presStyleIdx="0" presStyleCnt="2"/>
      <dgm:spPr/>
      <dgm:t>
        <a:bodyPr/>
        <a:lstStyle/>
        <a:p>
          <a:endParaRPr lang="en-US"/>
        </a:p>
      </dgm:t>
    </dgm:pt>
    <dgm:pt modelId="{BA1BE493-F549-42DF-AC20-C4263C1510FB}" type="pres">
      <dgm:prSet presAssocID="{EEDD4474-5105-4572-B94F-B4F5E4782FD6}" presName="conn" presStyleLbl="parChTrans1D2" presStyleIdx="0" presStyleCnt="1"/>
      <dgm:spPr/>
      <dgm:t>
        <a:bodyPr/>
        <a:lstStyle/>
        <a:p>
          <a:endParaRPr lang="en-US"/>
        </a:p>
      </dgm:t>
    </dgm:pt>
    <dgm:pt modelId="{00E0EC51-4D4E-4687-AAF6-68288079274E}" type="pres">
      <dgm:prSet presAssocID="{EEDD4474-5105-4572-B94F-B4F5E4782FD6}" presName="extraNode" presStyleLbl="node1" presStyleIdx="0" presStyleCnt="2"/>
      <dgm:spPr/>
      <dgm:t>
        <a:bodyPr/>
        <a:lstStyle/>
        <a:p>
          <a:endParaRPr lang="en-US"/>
        </a:p>
      </dgm:t>
    </dgm:pt>
    <dgm:pt modelId="{CE1DCE23-9197-4FBC-9658-224BF08330D7}" type="pres">
      <dgm:prSet presAssocID="{EEDD4474-5105-4572-B94F-B4F5E4782FD6}" presName="dstNode" presStyleLbl="node1" presStyleIdx="0" presStyleCnt="2"/>
      <dgm:spPr/>
      <dgm:t>
        <a:bodyPr/>
        <a:lstStyle/>
        <a:p>
          <a:endParaRPr lang="en-US"/>
        </a:p>
      </dgm:t>
    </dgm:pt>
    <dgm:pt modelId="{36B1971B-9B1A-4A4A-8F44-9379F5E9691F}" type="pres">
      <dgm:prSet presAssocID="{2F9F6499-8A87-4895-8D43-E581613B5309}" presName="text_1" presStyleLbl="node1" presStyleIdx="0" presStyleCnt="2" custScaleY="101585" custLinFactNeighborX="-921" custLinFactNeighborY="2338">
        <dgm:presLayoutVars>
          <dgm:bulletEnabled val="1"/>
        </dgm:presLayoutVars>
      </dgm:prSet>
      <dgm:spPr/>
      <dgm:t>
        <a:bodyPr/>
        <a:lstStyle/>
        <a:p>
          <a:endParaRPr lang="en-US"/>
        </a:p>
      </dgm:t>
    </dgm:pt>
    <dgm:pt modelId="{81920EA6-9696-471B-8DF7-220CC88781FC}" type="pres">
      <dgm:prSet presAssocID="{2F9F6499-8A87-4895-8D43-E581613B5309}" presName="accent_1" presStyleCnt="0"/>
      <dgm:spPr/>
      <dgm:t>
        <a:bodyPr/>
        <a:lstStyle/>
        <a:p>
          <a:endParaRPr lang="en-US"/>
        </a:p>
      </dgm:t>
    </dgm:pt>
    <dgm:pt modelId="{EF6075FC-F327-40E9-849C-79EE4C62B43A}" type="pres">
      <dgm:prSet presAssocID="{2F9F6499-8A87-4895-8D43-E581613B5309}" presName="accentRepeatNode" presStyleLbl="solidFgAcc1" presStyleIdx="0" presStyleCnt="2" custScaleX="85690" custScaleY="85155" custLinFactNeighborX="-4481" custLinFactNeighborY="1871"/>
      <dgm:spPr/>
      <dgm:t>
        <a:bodyPr/>
        <a:lstStyle/>
        <a:p>
          <a:endParaRPr lang="en-US"/>
        </a:p>
      </dgm:t>
    </dgm:pt>
    <dgm:pt modelId="{179C24BA-7C97-472F-AE91-1035CE046882}" type="pres">
      <dgm:prSet presAssocID="{48EC9D48-B447-420E-8D76-417C0F1F1CD4}" presName="text_2" presStyleLbl="node1" presStyleIdx="1" presStyleCnt="2" custScaleY="101942" custLinFactNeighborX="-921" custLinFactNeighborY="-2507">
        <dgm:presLayoutVars>
          <dgm:bulletEnabled val="1"/>
        </dgm:presLayoutVars>
      </dgm:prSet>
      <dgm:spPr/>
      <dgm:t>
        <a:bodyPr/>
        <a:lstStyle/>
        <a:p>
          <a:endParaRPr lang="en-US"/>
        </a:p>
      </dgm:t>
    </dgm:pt>
    <dgm:pt modelId="{EEF11D1E-1FE2-4E1A-8E39-2D1AB9B7CB68}" type="pres">
      <dgm:prSet presAssocID="{48EC9D48-B447-420E-8D76-417C0F1F1CD4}" presName="accent_2" presStyleCnt="0"/>
      <dgm:spPr/>
    </dgm:pt>
    <dgm:pt modelId="{B69E2BA3-CFC1-41DA-B97C-D9EDB0202291}" type="pres">
      <dgm:prSet presAssocID="{48EC9D48-B447-420E-8D76-417C0F1F1CD4}" presName="accentRepeatNode" presStyleLbl="solidFgAcc1" presStyleIdx="1" presStyleCnt="2" custScaleX="85482" custScaleY="84053" custLinFactNeighborX="-6193" custLinFactNeighborY="-3244"/>
      <dgm:spPr/>
      <dgm:t>
        <a:bodyPr/>
        <a:lstStyle/>
        <a:p>
          <a:endParaRPr lang="en-US"/>
        </a:p>
      </dgm:t>
    </dgm:pt>
  </dgm:ptLst>
  <dgm:cxnLst>
    <dgm:cxn modelId="{56033E77-E82D-4032-A015-87996624844C}" srcId="{EEDD4474-5105-4572-B94F-B4F5E4782FD6}" destId="{2F9F6499-8A87-4895-8D43-E581613B5309}" srcOrd="0" destOrd="0" parTransId="{8BE1F363-58DE-4B33-B37E-0576AF4C4787}" sibTransId="{0A8B6C8B-4565-4C5E-8A04-DECBA3F46D66}"/>
    <dgm:cxn modelId="{FE71005B-30EF-4BB7-A4A7-365F13CA40EF}" type="presOf" srcId="{EEDD4474-5105-4572-B94F-B4F5E4782FD6}" destId="{109281E3-0892-40AF-B47B-397DD72F57E5}" srcOrd="0" destOrd="0" presId="urn:microsoft.com/office/officeart/2008/layout/VerticalCurvedList"/>
    <dgm:cxn modelId="{B41F2B84-7419-478C-82ED-9493339403D8}" srcId="{EEDD4474-5105-4572-B94F-B4F5E4782FD6}" destId="{48EC9D48-B447-420E-8D76-417C0F1F1CD4}" srcOrd="1" destOrd="0" parTransId="{B05FBB73-44A5-4F18-846C-7EA77CBAC763}" sibTransId="{320F60E1-FB82-4791-B46B-C5644EE3822A}"/>
    <dgm:cxn modelId="{2A483ABF-27A9-477E-A1AC-A071F1C354E7}" type="presOf" srcId="{48EC9D48-B447-420E-8D76-417C0F1F1CD4}" destId="{179C24BA-7C97-472F-AE91-1035CE046882}" srcOrd="0" destOrd="0" presId="urn:microsoft.com/office/officeart/2008/layout/VerticalCurvedList"/>
    <dgm:cxn modelId="{611CB77B-0FA5-400A-AEC5-7F712856BA28}" type="presOf" srcId="{0A8B6C8B-4565-4C5E-8A04-DECBA3F46D66}" destId="{BA1BE493-F549-42DF-AC20-C4263C1510FB}" srcOrd="0" destOrd="0" presId="urn:microsoft.com/office/officeart/2008/layout/VerticalCurvedList"/>
    <dgm:cxn modelId="{29F886CB-13E9-4B1F-9ABB-981C77F0761A}" type="presOf" srcId="{2F9F6499-8A87-4895-8D43-E581613B5309}" destId="{36B1971B-9B1A-4A4A-8F44-9379F5E9691F}" srcOrd="0" destOrd="0" presId="urn:microsoft.com/office/officeart/2008/layout/VerticalCurvedList"/>
    <dgm:cxn modelId="{A10C5DEB-B354-4FCB-97B4-57B58DF7CA59}" type="presParOf" srcId="{109281E3-0892-40AF-B47B-397DD72F57E5}" destId="{2FA68219-641F-49E7-8D93-9C1B4398C4D4}" srcOrd="0" destOrd="0" presId="urn:microsoft.com/office/officeart/2008/layout/VerticalCurvedList"/>
    <dgm:cxn modelId="{70B2EC26-9422-4A47-856D-CDA300CD26CA}" type="presParOf" srcId="{2FA68219-641F-49E7-8D93-9C1B4398C4D4}" destId="{5E707B90-A843-44B3-8234-151A6316D323}" srcOrd="0" destOrd="0" presId="urn:microsoft.com/office/officeart/2008/layout/VerticalCurvedList"/>
    <dgm:cxn modelId="{FC3A907C-0819-47FD-9F38-033F9DF9BE81}" type="presParOf" srcId="{5E707B90-A843-44B3-8234-151A6316D323}" destId="{D42E3523-8EE0-4735-B21A-AB7E1B6D30E6}" srcOrd="0" destOrd="0" presId="urn:microsoft.com/office/officeart/2008/layout/VerticalCurvedList"/>
    <dgm:cxn modelId="{CAE559F5-6C4C-46C2-9628-37105BAD5145}" type="presParOf" srcId="{5E707B90-A843-44B3-8234-151A6316D323}" destId="{BA1BE493-F549-42DF-AC20-C4263C1510FB}" srcOrd="1" destOrd="0" presId="urn:microsoft.com/office/officeart/2008/layout/VerticalCurvedList"/>
    <dgm:cxn modelId="{01FA9CA8-EC44-4D67-9EB2-09113F6BFD80}" type="presParOf" srcId="{5E707B90-A843-44B3-8234-151A6316D323}" destId="{00E0EC51-4D4E-4687-AAF6-68288079274E}" srcOrd="2" destOrd="0" presId="urn:microsoft.com/office/officeart/2008/layout/VerticalCurvedList"/>
    <dgm:cxn modelId="{05A6A430-661D-46FB-AE85-2F6FD30C5BBF}" type="presParOf" srcId="{5E707B90-A843-44B3-8234-151A6316D323}" destId="{CE1DCE23-9197-4FBC-9658-224BF08330D7}" srcOrd="3" destOrd="0" presId="urn:microsoft.com/office/officeart/2008/layout/VerticalCurvedList"/>
    <dgm:cxn modelId="{B642FF9E-E7D4-426C-A9EB-9F9EE49674B1}" type="presParOf" srcId="{2FA68219-641F-49E7-8D93-9C1B4398C4D4}" destId="{36B1971B-9B1A-4A4A-8F44-9379F5E9691F}" srcOrd="1" destOrd="0" presId="urn:microsoft.com/office/officeart/2008/layout/VerticalCurvedList"/>
    <dgm:cxn modelId="{1D6AB9DB-15CF-4C24-BEBE-DE7E9932FCDD}" type="presParOf" srcId="{2FA68219-641F-49E7-8D93-9C1B4398C4D4}" destId="{81920EA6-9696-471B-8DF7-220CC88781FC}" srcOrd="2" destOrd="0" presId="urn:microsoft.com/office/officeart/2008/layout/VerticalCurvedList"/>
    <dgm:cxn modelId="{ADC56E29-DA12-473C-91AC-47AF0D16FC0C}" type="presParOf" srcId="{81920EA6-9696-471B-8DF7-220CC88781FC}" destId="{EF6075FC-F327-40E9-849C-79EE4C62B43A}" srcOrd="0" destOrd="0" presId="urn:microsoft.com/office/officeart/2008/layout/VerticalCurvedList"/>
    <dgm:cxn modelId="{48CD29AC-9EAE-4105-83E4-4CD0AB8427FB}" type="presParOf" srcId="{2FA68219-641F-49E7-8D93-9C1B4398C4D4}" destId="{179C24BA-7C97-472F-AE91-1035CE046882}" srcOrd="3" destOrd="0" presId="urn:microsoft.com/office/officeart/2008/layout/VerticalCurvedList"/>
    <dgm:cxn modelId="{64186C1F-F855-456C-B580-EFDED9361A8C}" type="presParOf" srcId="{2FA68219-641F-49E7-8D93-9C1B4398C4D4}" destId="{EEF11D1E-1FE2-4E1A-8E39-2D1AB9B7CB68}" srcOrd="4" destOrd="0" presId="urn:microsoft.com/office/officeart/2008/layout/VerticalCurvedList"/>
    <dgm:cxn modelId="{0354F9D5-D816-4C42-8ABA-0BF3F560A460}" type="presParOf" srcId="{EEF11D1E-1FE2-4E1A-8E39-2D1AB9B7CB68}" destId="{B69E2BA3-CFC1-41DA-B97C-D9EDB020229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EDD4474-5105-4572-B94F-B4F5E4782FD6}" type="doc">
      <dgm:prSet loTypeId="urn:microsoft.com/office/officeart/2008/layout/VerticalCurvedList" loCatId="list" qsTypeId="urn:microsoft.com/office/officeart/2005/8/quickstyle/simple5" qsCatId="simple" csTypeId="urn:microsoft.com/office/officeart/2005/8/colors/colorful1#4" csCatId="colorful" phldr="1"/>
      <dgm:spPr/>
      <dgm:t>
        <a:bodyPr/>
        <a:lstStyle/>
        <a:p>
          <a:endParaRPr lang="en-US"/>
        </a:p>
      </dgm:t>
    </dgm:pt>
    <dgm:pt modelId="{48EC9D48-B447-420E-8D76-417C0F1F1CD4}">
      <dgm:prSet phldrT="[Text]" custT="1"/>
      <dgm:spPr>
        <a:solidFill>
          <a:schemeClr val="accent4">
            <a:lumMod val="75000"/>
          </a:schemeClr>
        </a:solidFill>
      </dgm:spPr>
      <dgm:t>
        <a:bodyPr/>
        <a:lstStyle/>
        <a:p>
          <a:r>
            <a:rPr lang="en-US" sz="1600" dirty="0" smtClean="0"/>
            <a:t>1. For ‘Arrival Delay in Minutes’ and ‘Departure Delay in Minutes’ the values greater than 2.5 times the 99</a:t>
          </a:r>
          <a:r>
            <a:rPr lang="en-US" sz="1600" baseline="30000" dirty="0" smtClean="0"/>
            <a:t>th</a:t>
          </a:r>
          <a:r>
            <a:rPr lang="en-US" sz="1600" dirty="0" smtClean="0"/>
            <a:t> percentile </a:t>
          </a:r>
          <a:r>
            <a:rPr lang="en-US" sz="1600" dirty="0" smtClean="0"/>
            <a:t>can be </a:t>
          </a:r>
          <a:r>
            <a:rPr lang="en-US" sz="1600" dirty="0" smtClean="0"/>
            <a:t>replaced by the value 2.5 times 99</a:t>
          </a:r>
          <a:r>
            <a:rPr lang="en-US" sz="1600" baseline="30000" dirty="0" smtClean="0"/>
            <a:t>th</a:t>
          </a:r>
          <a:r>
            <a:rPr lang="en-US" sz="1600" dirty="0" smtClean="0"/>
            <a:t> percentile of the respective variables.</a:t>
          </a:r>
        </a:p>
        <a:p>
          <a:r>
            <a:rPr lang="en-US" sz="1600" dirty="0" smtClean="0"/>
            <a:t>2. For ‘Flight Distance’ the values greater than 2.5 times the interquartile range </a:t>
          </a:r>
          <a:r>
            <a:rPr lang="en-US" sz="1600" dirty="0" smtClean="0"/>
            <a:t>can be </a:t>
          </a:r>
          <a:r>
            <a:rPr lang="en-US" sz="1600" dirty="0" smtClean="0"/>
            <a:t>replaced by the value 2.5*IQR. </a:t>
          </a:r>
        </a:p>
      </dgm:t>
    </dgm:pt>
    <dgm:pt modelId="{B05FBB73-44A5-4F18-846C-7EA77CBAC763}" type="parTrans" cxnId="{B41F2B84-7419-478C-82ED-9493339403D8}">
      <dgm:prSet/>
      <dgm:spPr/>
      <dgm:t>
        <a:bodyPr/>
        <a:lstStyle/>
        <a:p>
          <a:endParaRPr lang="en-US"/>
        </a:p>
      </dgm:t>
    </dgm:pt>
    <dgm:pt modelId="{320F60E1-FB82-4791-B46B-C5644EE3822A}" type="sibTrans" cxnId="{B41F2B84-7419-478C-82ED-9493339403D8}">
      <dgm:prSet/>
      <dgm:spPr/>
      <dgm:t>
        <a:bodyPr/>
        <a:lstStyle/>
        <a:p>
          <a:endParaRPr lang="en-US"/>
        </a:p>
      </dgm:t>
    </dgm:pt>
    <dgm:pt modelId="{BBC25DBA-4E3F-4EC5-B4E1-879AE8588511}">
      <dgm:prSet/>
      <dgm:spPr/>
      <dgm:t>
        <a:bodyPr/>
        <a:lstStyle/>
        <a:p>
          <a:r>
            <a:rPr lang="en-US" dirty="0" smtClean="0"/>
            <a:t>For the variable ‘Arrival Delay in Minutes’ the method of similar value imputation has been employed. The missing observations corresponding to the rows where ‘Satisfaction’ =1 </a:t>
          </a:r>
          <a:r>
            <a:rPr lang="en-US" dirty="0" smtClean="0"/>
            <a:t>can be </a:t>
          </a:r>
          <a:r>
            <a:rPr lang="en-US" dirty="0" smtClean="0"/>
            <a:t>replaced by the mean of the non-missing or available values which also correspond to ‘Satisfaction’=1. Likewise the missing observations that correspond to ‘Satisfaction’=0 </a:t>
          </a:r>
          <a:r>
            <a:rPr lang="en-US" dirty="0" smtClean="0"/>
            <a:t>can be replaced </a:t>
          </a:r>
          <a:r>
            <a:rPr lang="en-US" dirty="0" smtClean="0"/>
            <a:t>by the mean of the remaining non-missing values. For all other factors containing missing values the rows corresponding to the missing observations </a:t>
          </a:r>
          <a:r>
            <a:rPr lang="en-US" dirty="0" smtClean="0"/>
            <a:t>can be </a:t>
          </a:r>
          <a:r>
            <a:rPr lang="en-US" dirty="0" smtClean="0"/>
            <a:t>removed.</a:t>
          </a:r>
        </a:p>
      </dgm:t>
    </dgm:pt>
    <dgm:pt modelId="{1DE7C405-45D4-4CC0-98D8-3469024AC1C2}" type="parTrans" cxnId="{8484EECE-8DF9-4255-8BBF-6CED529798AC}">
      <dgm:prSet/>
      <dgm:spPr/>
      <dgm:t>
        <a:bodyPr/>
        <a:lstStyle/>
        <a:p>
          <a:endParaRPr lang="en-US"/>
        </a:p>
      </dgm:t>
    </dgm:pt>
    <dgm:pt modelId="{85861C06-18D6-4BBD-AAD2-7935A64724FE}" type="sibTrans" cxnId="{8484EECE-8DF9-4255-8BBF-6CED529798AC}">
      <dgm:prSet/>
      <dgm:spPr/>
      <dgm:t>
        <a:bodyPr/>
        <a:lstStyle/>
        <a:p>
          <a:endParaRPr lang="en-US"/>
        </a:p>
      </dgm:t>
    </dgm:pt>
    <dgm:pt modelId="{0F497277-5256-43E9-8EB4-B818474A4CD5}">
      <dgm:prSet custT="1"/>
      <dgm:spPr/>
      <dgm:t>
        <a:bodyPr/>
        <a:lstStyle/>
        <a:p>
          <a:endParaRPr lang="en-US" sz="1600" dirty="0" smtClean="0"/>
        </a:p>
        <a:p>
          <a:r>
            <a:rPr lang="en-US" sz="1600" dirty="0" smtClean="0"/>
            <a:t>Out of 22 independent or explanatory variables, 18 are factors. Another effective way of feature scaling is to combine those factors which are pretty similar in nature. The steps followed for such aggregations are:</a:t>
          </a:r>
        </a:p>
        <a:p>
          <a:r>
            <a:rPr lang="en-US" sz="1600" dirty="0" smtClean="0"/>
            <a:t>1. For combining two similar factors into one, the minimum of the two can be considered for all the rows separately.</a:t>
          </a:r>
        </a:p>
        <a:p>
          <a:r>
            <a:rPr lang="en-US" sz="1600" dirty="0" smtClean="0"/>
            <a:t>2. For combining more than two factors, median can be considered instead of min. for all rows separately</a:t>
          </a:r>
          <a:r>
            <a:rPr lang="en-US" sz="1500" dirty="0" smtClean="0"/>
            <a:t>.</a:t>
          </a:r>
        </a:p>
        <a:p>
          <a:endParaRPr lang="en-US" sz="1500" dirty="0" smtClean="0"/>
        </a:p>
      </dgm:t>
    </dgm:pt>
    <dgm:pt modelId="{29E10A8A-148D-4A48-9E92-975FCC960BFD}" type="parTrans" cxnId="{0B1FD850-0047-4D37-8237-F50D4DBD1E11}">
      <dgm:prSet/>
      <dgm:spPr/>
      <dgm:t>
        <a:bodyPr/>
        <a:lstStyle/>
        <a:p>
          <a:endParaRPr lang="en-US"/>
        </a:p>
      </dgm:t>
    </dgm:pt>
    <dgm:pt modelId="{F4F6B164-5FA8-4252-909C-19CF2D8A0666}" type="sibTrans" cxnId="{0B1FD850-0047-4D37-8237-F50D4DBD1E11}">
      <dgm:prSet/>
      <dgm:spPr/>
      <dgm:t>
        <a:bodyPr/>
        <a:lstStyle/>
        <a:p>
          <a:endParaRPr lang="en-US"/>
        </a:p>
      </dgm:t>
    </dgm:pt>
    <dgm:pt modelId="{109281E3-0892-40AF-B47B-397DD72F57E5}" type="pres">
      <dgm:prSet presAssocID="{EEDD4474-5105-4572-B94F-B4F5E4782FD6}" presName="Name0" presStyleCnt="0">
        <dgm:presLayoutVars>
          <dgm:chMax val="7"/>
          <dgm:chPref val="7"/>
          <dgm:dir/>
        </dgm:presLayoutVars>
      </dgm:prSet>
      <dgm:spPr/>
      <dgm:t>
        <a:bodyPr/>
        <a:lstStyle/>
        <a:p>
          <a:endParaRPr lang="en-US"/>
        </a:p>
      </dgm:t>
    </dgm:pt>
    <dgm:pt modelId="{2FA68219-641F-49E7-8D93-9C1B4398C4D4}" type="pres">
      <dgm:prSet presAssocID="{EEDD4474-5105-4572-B94F-B4F5E4782FD6}" presName="Name1" presStyleCnt="0"/>
      <dgm:spPr/>
      <dgm:t>
        <a:bodyPr/>
        <a:lstStyle/>
        <a:p>
          <a:endParaRPr lang="en-US"/>
        </a:p>
      </dgm:t>
    </dgm:pt>
    <dgm:pt modelId="{5E707B90-A843-44B3-8234-151A6316D323}" type="pres">
      <dgm:prSet presAssocID="{EEDD4474-5105-4572-B94F-B4F5E4782FD6}" presName="cycle" presStyleCnt="0"/>
      <dgm:spPr/>
      <dgm:t>
        <a:bodyPr/>
        <a:lstStyle/>
        <a:p>
          <a:endParaRPr lang="en-US"/>
        </a:p>
      </dgm:t>
    </dgm:pt>
    <dgm:pt modelId="{D42E3523-8EE0-4735-B21A-AB7E1B6D30E6}" type="pres">
      <dgm:prSet presAssocID="{EEDD4474-5105-4572-B94F-B4F5E4782FD6}" presName="srcNode" presStyleLbl="node1" presStyleIdx="0" presStyleCnt="3"/>
      <dgm:spPr/>
      <dgm:t>
        <a:bodyPr/>
        <a:lstStyle/>
        <a:p>
          <a:endParaRPr lang="en-US"/>
        </a:p>
      </dgm:t>
    </dgm:pt>
    <dgm:pt modelId="{BA1BE493-F549-42DF-AC20-C4263C1510FB}" type="pres">
      <dgm:prSet presAssocID="{EEDD4474-5105-4572-B94F-B4F5E4782FD6}" presName="conn" presStyleLbl="parChTrans1D2" presStyleIdx="0" presStyleCnt="1"/>
      <dgm:spPr/>
      <dgm:t>
        <a:bodyPr/>
        <a:lstStyle/>
        <a:p>
          <a:endParaRPr lang="en-US"/>
        </a:p>
      </dgm:t>
    </dgm:pt>
    <dgm:pt modelId="{00E0EC51-4D4E-4687-AAF6-68288079274E}" type="pres">
      <dgm:prSet presAssocID="{EEDD4474-5105-4572-B94F-B4F5E4782FD6}" presName="extraNode" presStyleLbl="node1" presStyleIdx="0" presStyleCnt="3"/>
      <dgm:spPr/>
      <dgm:t>
        <a:bodyPr/>
        <a:lstStyle/>
        <a:p>
          <a:endParaRPr lang="en-US"/>
        </a:p>
      </dgm:t>
    </dgm:pt>
    <dgm:pt modelId="{CE1DCE23-9197-4FBC-9658-224BF08330D7}" type="pres">
      <dgm:prSet presAssocID="{EEDD4474-5105-4572-B94F-B4F5E4782FD6}" presName="dstNode" presStyleLbl="node1" presStyleIdx="0" presStyleCnt="3"/>
      <dgm:spPr/>
      <dgm:t>
        <a:bodyPr/>
        <a:lstStyle/>
        <a:p>
          <a:endParaRPr lang="en-US"/>
        </a:p>
      </dgm:t>
    </dgm:pt>
    <dgm:pt modelId="{F209D711-F355-417B-A4AB-00946F6BFE0B}" type="pres">
      <dgm:prSet presAssocID="{BBC25DBA-4E3F-4EC5-B4E1-879AE8588511}" presName="text_1" presStyleLbl="node1" presStyleIdx="0" presStyleCnt="3">
        <dgm:presLayoutVars>
          <dgm:bulletEnabled val="1"/>
        </dgm:presLayoutVars>
      </dgm:prSet>
      <dgm:spPr/>
      <dgm:t>
        <a:bodyPr/>
        <a:lstStyle/>
        <a:p>
          <a:endParaRPr lang="en-US"/>
        </a:p>
      </dgm:t>
    </dgm:pt>
    <dgm:pt modelId="{AF179237-5BBA-4C0A-84DA-C9A3BF20F175}" type="pres">
      <dgm:prSet presAssocID="{BBC25DBA-4E3F-4EC5-B4E1-879AE8588511}" presName="accent_1" presStyleCnt="0"/>
      <dgm:spPr/>
    </dgm:pt>
    <dgm:pt modelId="{9D1EF363-FE2B-4BEF-B90D-600518599E44}" type="pres">
      <dgm:prSet presAssocID="{BBC25DBA-4E3F-4EC5-B4E1-879AE8588511}" presName="accentRepeatNode" presStyleLbl="solidFgAcc1" presStyleIdx="0" presStyleCnt="3" custScaleX="94757" custScaleY="95762"/>
      <dgm:spPr/>
    </dgm:pt>
    <dgm:pt modelId="{30867F30-D53C-4C7E-840E-816A30AA70CC}" type="pres">
      <dgm:prSet presAssocID="{0F497277-5256-43E9-8EB4-B818474A4CD5}" presName="text_2" presStyleLbl="node1" presStyleIdx="1" presStyleCnt="3" custScaleY="98774" custLinFactNeighborX="-15" custLinFactNeighborY="93">
        <dgm:presLayoutVars>
          <dgm:bulletEnabled val="1"/>
        </dgm:presLayoutVars>
      </dgm:prSet>
      <dgm:spPr/>
      <dgm:t>
        <a:bodyPr/>
        <a:lstStyle/>
        <a:p>
          <a:endParaRPr lang="en-US"/>
        </a:p>
      </dgm:t>
    </dgm:pt>
    <dgm:pt modelId="{BBE04EAF-8CE8-4E40-A1D1-1B66E4307398}" type="pres">
      <dgm:prSet presAssocID="{0F497277-5256-43E9-8EB4-B818474A4CD5}" presName="accent_2" presStyleCnt="0"/>
      <dgm:spPr/>
    </dgm:pt>
    <dgm:pt modelId="{8808CD49-DD23-44D9-B510-586794E84D88}" type="pres">
      <dgm:prSet presAssocID="{0F497277-5256-43E9-8EB4-B818474A4CD5}" presName="accentRepeatNode" presStyleLbl="solidFgAcc1" presStyleIdx="1" presStyleCnt="3"/>
      <dgm:spPr/>
      <dgm:t>
        <a:bodyPr/>
        <a:lstStyle/>
        <a:p>
          <a:endParaRPr lang="en-US"/>
        </a:p>
      </dgm:t>
    </dgm:pt>
    <dgm:pt modelId="{6F4D0CA4-A81B-40E8-A18C-66D4877B4E46}" type="pres">
      <dgm:prSet presAssocID="{48EC9D48-B447-420E-8D76-417C0F1F1CD4}" presName="text_3" presStyleLbl="node1" presStyleIdx="2" presStyleCnt="3" custScaleY="99764">
        <dgm:presLayoutVars>
          <dgm:bulletEnabled val="1"/>
        </dgm:presLayoutVars>
      </dgm:prSet>
      <dgm:spPr/>
      <dgm:t>
        <a:bodyPr/>
        <a:lstStyle/>
        <a:p>
          <a:endParaRPr lang="en-US"/>
        </a:p>
      </dgm:t>
    </dgm:pt>
    <dgm:pt modelId="{21162C64-5231-4B6B-832B-65EA7219450F}" type="pres">
      <dgm:prSet presAssocID="{48EC9D48-B447-420E-8D76-417C0F1F1CD4}" presName="accent_3" presStyleCnt="0"/>
      <dgm:spPr/>
    </dgm:pt>
    <dgm:pt modelId="{B69E2BA3-CFC1-41DA-B97C-D9EDB0202291}" type="pres">
      <dgm:prSet presAssocID="{48EC9D48-B447-420E-8D76-417C0F1F1CD4}" presName="accentRepeatNode" presStyleLbl="solidFgAcc1" presStyleIdx="2" presStyleCnt="3" custScaleX="95269" custScaleY="91303" custLinFactNeighborX="-6193" custLinFactNeighborY="-3244"/>
      <dgm:spPr/>
      <dgm:t>
        <a:bodyPr/>
        <a:lstStyle/>
        <a:p>
          <a:endParaRPr lang="en-US"/>
        </a:p>
      </dgm:t>
    </dgm:pt>
  </dgm:ptLst>
  <dgm:cxnLst>
    <dgm:cxn modelId="{626CD4E1-B920-4DC2-9974-3B706F638778}" type="presOf" srcId="{0F497277-5256-43E9-8EB4-B818474A4CD5}" destId="{30867F30-D53C-4C7E-840E-816A30AA70CC}" srcOrd="0" destOrd="0" presId="urn:microsoft.com/office/officeart/2008/layout/VerticalCurvedList"/>
    <dgm:cxn modelId="{FE71005B-30EF-4BB7-A4A7-365F13CA40EF}" type="presOf" srcId="{EEDD4474-5105-4572-B94F-B4F5E4782FD6}" destId="{109281E3-0892-40AF-B47B-397DD72F57E5}" srcOrd="0" destOrd="0" presId="urn:microsoft.com/office/officeart/2008/layout/VerticalCurvedList"/>
    <dgm:cxn modelId="{8484EECE-8DF9-4255-8BBF-6CED529798AC}" srcId="{EEDD4474-5105-4572-B94F-B4F5E4782FD6}" destId="{BBC25DBA-4E3F-4EC5-B4E1-879AE8588511}" srcOrd="0" destOrd="0" parTransId="{1DE7C405-45D4-4CC0-98D8-3469024AC1C2}" sibTransId="{85861C06-18D6-4BBD-AAD2-7935A64724FE}"/>
    <dgm:cxn modelId="{B41F2B84-7419-478C-82ED-9493339403D8}" srcId="{EEDD4474-5105-4572-B94F-B4F5E4782FD6}" destId="{48EC9D48-B447-420E-8D76-417C0F1F1CD4}" srcOrd="2" destOrd="0" parTransId="{B05FBB73-44A5-4F18-846C-7EA77CBAC763}" sibTransId="{320F60E1-FB82-4791-B46B-C5644EE3822A}"/>
    <dgm:cxn modelId="{A7E504C1-29E2-4078-B158-45E6EAD7FB6B}" type="presOf" srcId="{BBC25DBA-4E3F-4EC5-B4E1-879AE8588511}" destId="{F209D711-F355-417B-A4AB-00946F6BFE0B}" srcOrd="0" destOrd="0" presId="urn:microsoft.com/office/officeart/2008/layout/VerticalCurvedList"/>
    <dgm:cxn modelId="{3BD76F4B-3CB2-4236-9BDD-019BF12D08CD}" type="presOf" srcId="{48EC9D48-B447-420E-8D76-417C0F1F1CD4}" destId="{6F4D0CA4-A81B-40E8-A18C-66D4877B4E46}" srcOrd="0" destOrd="0" presId="urn:microsoft.com/office/officeart/2008/layout/VerticalCurvedList"/>
    <dgm:cxn modelId="{0B1FD850-0047-4D37-8237-F50D4DBD1E11}" srcId="{EEDD4474-5105-4572-B94F-B4F5E4782FD6}" destId="{0F497277-5256-43E9-8EB4-B818474A4CD5}" srcOrd="1" destOrd="0" parTransId="{29E10A8A-148D-4A48-9E92-975FCC960BFD}" sibTransId="{F4F6B164-5FA8-4252-909C-19CF2D8A0666}"/>
    <dgm:cxn modelId="{E93BA967-9EF0-4BA2-B398-094AE19B30F7}" type="presOf" srcId="{85861C06-18D6-4BBD-AAD2-7935A64724FE}" destId="{BA1BE493-F549-42DF-AC20-C4263C1510FB}" srcOrd="0" destOrd="0" presId="urn:microsoft.com/office/officeart/2008/layout/VerticalCurvedList"/>
    <dgm:cxn modelId="{A10C5DEB-B354-4FCB-97B4-57B58DF7CA59}" type="presParOf" srcId="{109281E3-0892-40AF-B47B-397DD72F57E5}" destId="{2FA68219-641F-49E7-8D93-9C1B4398C4D4}" srcOrd="0" destOrd="0" presId="urn:microsoft.com/office/officeart/2008/layout/VerticalCurvedList"/>
    <dgm:cxn modelId="{70B2EC26-9422-4A47-856D-CDA300CD26CA}" type="presParOf" srcId="{2FA68219-641F-49E7-8D93-9C1B4398C4D4}" destId="{5E707B90-A843-44B3-8234-151A6316D323}" srcOrd="0" destOrd="0" presId="urn:microsoft.com/office/officeart/2008/layout/VerticalCurvedList"/>
    <dgm:cxn modelId="{FC3A907C-0819-47FD-9F38-033F9DF9BE81}" type="presParOf" srcId="{5E707B90-A843-44B3-8234-151A6316D323}" destId="{D42E3523-8EE0-4735-B21A-AB7E1B6D30E6}" srcOrd="0" destOrd="0" presId="urn:microsoft.com/office/officeart/2008/layout/VerticalCurvedList"/>
    <dgm:cxn modelId="{CAE559F5-6C4C-46C2-9628-37105BAD5145}" type="presParOf" srcId="{5E707B90-A843-44B3-8234-151A6316D323}" destId="{BA1BE493-F549-42DF-AC20-C4263C1510FB}" srcOrd="1" destOrd="0" presId="urn:microsoft.com/office/officeart/2008/layout/VerticalCurvedList"/>
    <dgm:cxn modelId="{01FA9CA8-EC44-4D67-9EB2-09113F6BFD80}" type="presParOf" srcId="{5E707B90-A843-44B3-8234-151A6316D323}" destId="{00E0EC51-4D4E-4687-AAF6-68288079274E}" srcOrd="2" destOrd="0" presId="urn:microsoft.com/office/officeart/2008/layout/VerticalCurvedList"/>
    <dgm:cxn modelId="{05A6A430-661D-46FB-AE85-2F6FD30C5BBF}" type="presParOf" srcId="{5E707B90-A843-44B3-8234-151A6316D323}" destId="{CE1DCE23-9197-4FBC-9658-224BF08330D7}" srcOrd="3" destOrd="0" presId="urn:microsoft.com/office/officeart/2008/layout/VerticalCurvedList"/>
    <dgm:cxn modelId="{C9837094-ECD3-4064-82E9-D3F51F5CBA8B}" type="presParOf" srcId="{2FA68219-641F-49E7-8D93-9C1B4398C4D4}" destId="{F209D711-F355-417B-A4AB-00946F6BFE0B}" srcOrd="1" destOrd="0" presId="urn:microsoft.com/office/officeart/2008/layout/VerticalCurvedList"/>
    <dgm:cxn modelId="{C649BA81-058C-43A2-AA80-81AB53C7003D}" type="presParOf" srcId="{2FA68219-641F-49E7-8D93-9C1B4398C4D4}" destId="{AF179237-5BBA-4C0A-84DA-C9A3BF20F175}" srcOrd="2" destOrd="0" presId="urn:microsoft.com/office/officeart/2008/layout/VerticalCurvedList"/>
    <dgm:cxn modelId="{CC07F3F0-5FB0-4B56-A23D-1961CBA309BD}" type="presParOf" srcId="{AF179237-5BBA-4C0A-84DA-C9A3BF20F175}" destId="{9D1EF363-FE2B-4BEF-B90D-600518599E44}" srcOrd="0" destOrd="0" presId="urn:microsoft.com/office/officeart/2008/layout/VerticalCurvedList"/>
    <dgm:cxn modelId="{8D13C57E-ADDE-4BB5-9EBD-C04C77871D81}" type="presParOf" srcId="{2FA68219-641F-49E7-8D93-9C1B4398C4D4}" destId="{30867F30-D53C-4C7E-840E-816A30AA70CC}" srcOrd="3" destOrd="0" presId="urn:microsoft.com/office/officeart/2008/layout/VerticalCurvedList"/>
    <dgm:cxn modelId="{BC2C600D-96D4-4017-ABC6-974B10640ADE}" type="presParOf" srcId="{2FA68219-641F-49E7-8D93-9C1B4398C4D4}" destId="{BBE04EAF-8CE8-4E40-A1D1-1B66E4307398}" srcOrd="4" destOrd="0" presId="urn:microsoft.com/office/officeart/2008/layout/VerticalCurvedList"/>
    <dgm:cxn modelId="{FCD66F78-29B9-4D5C-ABC4-430CD51467CF}" type="presParOf" srcId="{BBE04EAF-8CE8-4E40-A1D1-1B66E4307398}" destId="{8808CD49-DD23-44D9-B510-586794E84D88}" srcOrd="0" destOrd="0" presId="urn:microsoft.com/office/officeart/2008/layout/VerticalCurvedList"/>
    <dgm:cxn modelId="{126B8EA9-442F-473C-B4B1-A38E71D7D8D3}" type="presParOf" srcId="{2FA68219-641F-49E7-8D93-9C1B4398C4D4}" destId="{6F4D0CA4-A81B-40E8-A18C-66D4877B4E46}" srcOrd="5" destOrd="0" presId="urn:microsoft.com/office/officeart/2008/layout/VerticalCurvedList"/>
    <dgm:cxn modelId="{F59276FE-3A0A-4C51-BB56-60C787CC4634}" type="presParOf" srcId="{2FA68219-641F-49E7-8D93-9C1B4398C4D4}" destId="{21162C64-5231-4B6B-832B-65EA7219450F}" srcOrd="6" destOrd="0" presId="urn:microsoft.com/office/officeart/2008/layout/VerticalCurvedList"/>
    <dgm:cxn modelId="{7FCEE0B8-FA7A-40DB-AC24-FEB7C2B2C1B5}" type="presParOf" srcId="{21162C64-5231-4B6B-832B-65EA7219450F}" destId="{B69E2BA3-CFC1-41DA-B97C-D9EDB020229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1BE493-F549-42DF-AC20-C4263C1510FB}">
      <dsp:nvSpPr>
        <dsp:cNvPr id="0" name=""/>
        <dsp:cNvSpPr/>
      </dsp:nvSpPr>
      <dsp:spPr>
        <a:xfrm>
          <a:off x="-7084163" y="-1082927"/>
          <a:ext cx="8430551" cy="8430551"/>
        </a:xfrm>
        <a:prstGeom prst="blockArc">
          <a:avLst>
            <a:gd name="adj1" fmla="val 18900000"/>
            <a:gd name="adj2" fmla="val 2700000"/>
            <a:gd name="adj3" fmla="val 256"/>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B1971B-9B1A-4A4A-8F44-9379F5E9691F}">
      <dsp:nvSpPr>
        <dsp:cNvPr id="0" name=""/>
        <dsp:cNvSpPr/>
      </dsp:nvSpPr>
      <dsp:spPr>
        <a:xfrm>
          <a:off x="994431" y="922634"/>
          <a:ext cx="10888009" cy="1818065"/>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420573" tIns="45720" rIns="45720" bIns="45720" numCol="1" spcCol="1270" anchor="ctr" anchorCtr="0">
          <a:noAutofit/>
        </a:bodyPr>
        <a:lstStyle/>
        <a:p>
          <a:pPr lvl="0" algn="l" defTabSz="800100">
            <a:lnSpc>
              <a:spcPct val="90000"/>
            </a:lnSpc>
            <a:spcBef>
              <a:spcPct val="0"/>
            </a:spcBef>
            <a:spcAft>
              <a:spcPct val="35000"/>
            </a:spcAft>
          </a:pPr>
          <a:endParaRPr lang="en-US" sz="1800" kern="1200" dirty="0" smtClean="0"/>
        </a:p>
        <a:p>
          <a:pPr lvl="0" algn="l" defTabSz="800100">
            <a:lnSpc>
              <a:spcPct val="90000"/>
            </a:lnSpc>
            <a:spcBef>
              <a:spcPct val="0"/>
            </a:spcBef>
            <a:spcAft>
              <a:spcPct val="35000"/>
            </a:spcAft>
          </a:pPr>
          <a:endParaRPr lang="en-US" sz="1800" kern="1200" dirty="0" smtClean="0"/>
        </a:p>
        <a:p>
          <a:pPr lvl="0" algn="l" defTabSz="800100">
            <a:lnSpc>
              <a:spcPct val="90000"/>
            </a:lnSpc>
            <a:spcBef>
              <a:spcPct val="0"/>
            </a:spcBef>
            <a:spcAft>
              <a:spcPct val="35000"/>
            </a:spcAft>
          </a:pPr>
          <a:r>
            <a:rPr lang="en-US" sz="1800" kern="1200" dirty="0" smtClean="0"/>
            <a:t>1. All the features except “</a:t>
          </a:r>
          <a:r>
            <a:rPr lang="en-US" sz="1800" b="1" kern="1200" dirty="0" smtClean="0"/>
            <a:t>Customer ID</a:t>
          </a:r>
          <a:r>
            <a:rPr lang="en-US" sz="1800" kern="1200" dirty="0" smtClean="0"/>
            <a:t>”, “</a:t>
          </a:r>
          <a:r>
            <a:rPr lang="en-US" sz="1800" b="1" kern="1200" dirty="0" smtClean="0"/>
            <a:t>Customer Type</a:t>
          </a:r>
          <a:r>
            <a:rPr lang="en-US" sz="1800" kern="1200" dirty="0" smtClean="0"/>
            <a:t>”, “</a:t>
          </a:r>
          <a:r>
            <a:rPr lang="en-US" sz="1800" b="1" kern="1200" dirty="0" smtClean="0"/>
            <a:t>Age</a:t>
          </a:r>
          <a:r>
            <a:rPr lang="en-US" sz="1800" kern="1200" dirty="0" smtClean="0"/>
            <a:t>”, “</a:t>
          </a:r>
          <a:r>
            <a:rPr lang="en-US" sz="1800" b="1" kern="1200" dirty="0" smtClean="0"/>
            <a:t>Type of Travel</a:t>
          </a:r>
          <a:r>
            <a:rPr lang="en-US" sz="1800" kern="1200" dirty="0" smtClean="0"/>
            <a:t>”, “</a:t>
          </a:r>
          <a:r>
            <a:rPr lang="en-US" sz="1800" b="1" kern="1200" dirty="0" smtClean="0"/>
            <a:t>Class</a:t>
          </a:r>
          <a:r>
            <a:rPr lang="en-US" sz="1800" kern="1200" dirty="0" smtClean="0"/>
            <a:t>” ,”</a:t>
          </a:r>
          <a:r>
            <a:rPr lang="en-US" sz="1800" b="1" kern="1200" dirty="0" smtClean="0"/>
            <a:t>Flight Distance</a:t>
          </a:r>
          <a:r>
            <a:rPr lang="en-US" sz="1800" kern="1200" dirty="0" smtClean="0"/>
            <a:t>”, “</a:t>
          </a:r>
          <a:r>
            <a:rPr lang="en-US" sz="1800" b="1" kern="1200" dirty="0" smtClean="0"/>
            <a:t>Departure delay in Minutes</a:t>
          </a:r>
          <a:r>
            <a:rPr lang="en-US" sz="1800" kern="1200" dirty="0" smtClean="0"/>
            <a:t>”, “</a:t>
          </a:r>
          <a:r>
            <a:rPr lang="en-US" sz="1800" b="1" kern="1200" dirty="0" smtClean="0"/>
            <a:t>satisfaction</a:t>
          </a:r>
          <a:r>
            <a:rPr lang="en-US" sz="1800" kern="1200" dirty="0" smtClean="0"/>
            <a:t>” were studded with null values.</a:t>
          </a:r>
        </a:p>
        <a:p>
          <a:pPr lvl="0" algn="l" defTabSz="800100">
            <a:lnSpc>
              <a:spcPct val="90000"/>
            </a:lnSpc>
            <a:spcBef>
              <a:spcPct val="0"/>
            </a:spcBef>
            <a:spcAft>
              <a:spcPct val="35000"/>
            </a:spcAft>
          </a:pPr>
          <a:r>
            <a:rPr lang="en-US" sz="1800" kern="1200" dirty="0" smtClean="0"/>
            <a:t>2. The null values in the continuous feature “</a:t>
          </a:r>
          <a:r>
            <a:rPr lang="en-US" sz="1800" b="1" kern="1200" dirty="0" smtClean="0"/>
            <a:t>Arrival Delay in Minutes</a:t>
          </a:r>
          <a:r>
            <a:rPr lang="en-US" sz="1800" kern="1200" dirty="0" smtClean="0"/>
            <a:t>” were plugged-in with the mean of the other values of that column &amp; the null values in other categorical features were plugged-in with the median of the other values in the respective columns.</a:t>
          </a:r>
        </a:p>
        <a:p>
          <a:pPr lvl="0" algn="l" defTabSz="800100">
            <a:lnSpc>
              <a:spcPct val="90000"/>
            </a:lnSpc>
            <a:spcBef>
              <a:spcPct val="0"/>
            </a:spcBef>
            <a:spcAft>
              <a:spcPct val="35000"/>
            </a:spcAft>
          </a:pPr>
          <a:endParaRPr lang="en-US" sz="1800" kern="1200" dirty="0" smtClean="0"/>
        </a:p>
        <a:p>
          <a:pPr lvl="0" algn="l" defTabSz="800100">
            <a:lnSpc>
              <a:spcPct val="90000"/>
            </a:lnSpc>
            <a:spcBef>
              <a:spcPct val="0"/>
            </a:spcBef>
            <a:spcAft>
              <a:spcPct val="35000"/>
            </a:spcAft>
          </a:pPr>
          <a:r>
            <a:rPr lang="en-US" sz="1800" kern="1200" dirty="0" smtClean="0"/>
            <a:t> </a:t>
          </a:r>
          <a:endParaRPr lang="en-US" sz="1800" kern="1200" dirty="0"/>
        </a:p>
      </dsp:txBody>
      <dsp:txXfrm>
        <a:off x="994431" y="922634"/>
        <a:ext cx="10888009" cy="1818065"/>
      </dsp:txXfrm>
    </dsp:sp>
    <dsp:sp modelId="{EF6075FC-F327-40E9-849C-79EE4C62B43A}">
      <dsp:nvSpPr>
        <dsp:cNvPr id="0" name=""/>
        <dsp:cNvSpPr/>
      </dsp:nvSpPr>
      <dsp:spPr>
        <a:xfrm>
          <a:off x="35968" y="879169"/>
          <a:ext cx="1916990" cy="1905022"/>
        </a:xfrm>
        <a:prstGeom prst="ellipse">
          <a:avLst/>
        </a:prstGeom>
        <a:solidFill>
          <a:schemeClr val="lt1">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179C24BA-7C97-472F-AE91-1035CE046882}">
      <dsp:nvSpPr>
        <dsp:cNvPr id="0" name=""/>
        <dsp:cNvSpPr/>
      </dsp:nvSpPr>
      <dsp:spPr>
        <a:xfrm>
          <a:off x="994431" y="3517777"/>
          <a:ext cx="10888009" cy="1824454"/>
        </a:xfrm>
        <a:prstGeom prst="rect">
          <a:avLst/>
        </a:prstGeom>
        <a:solidFill>
          <a:schemeClr val="accent4">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420573"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1. The “</a:t>
          </a:r>
          <a:r>
            <a:rPr lang="en-US" sz="1800" b="1" kern="1200" dirty="0" smtClean="0"/>
            <a:t>Customer ID</a:t>
          </a:r>
          <a:r>
            <a:rPr lang="en-US" sz="1800" kern="1200" dirty="0" smtClean="0"/>
            <a:t>” column of the dataset is not going to help the prediction of the customer satisfaction level in any way. So prior to model fitting, this column has been dropped from the dataset.</a:t>
          </a:r>
        </a:p>
        <a:p>
          <a:pPr lvl="0" algn="l" defTabSz="800100">
            <a:lnSpc>
              <a:spcPct val="90000"/>
            </a:lnSpc>
            <a:spcBef>
              <a:spcPct val="0"/>
            </a:spcBef>
            <a:spcAft>
              <a:spcPct val="35000"/>
            </a:spcAft>
          </a:pPr>
          <a:r>
            <a:rPr lang="en-US" sz="1800" kern="1200" dirty="0" smtClean="0"/>
            <a:t>2. Next, the “</a:t>
          </a:r>
          <a:r>
            <a:rPr lang="en-US" sz="1800" b="1" kern="1200" dirty="0" smtClean="0"/>
            <a:t>satisfaction</a:t>
          </a:r>
          <a:r>
            <a:rPr lang="en-US" sz="1800" kern="1200" dirty="0" smtClean="0"/>
            <a:t>” column has been taken as output and the other columns has been taken as input features.</a:t>
          </a:r>
        </a:p>
      </dsp:txBody>
      <dsp:txXfrm>
        <a:off x="994431" y="3517777"/>
        <a:ext cx="10888009" cy="1824454"/>
      </dsp:txXfrm>
    </dsp:sp>
    <dsp:sp modelId="{B69E2BA3-CFC1-41DA-B97C-D9EDB0202291}">
      <dsp:nvSpPr>
        <dsp:cNvPr id="0" name=""/>
        <dsp:cNvSpPr/>
      </dsp:nvSpPr>
      <dsp:spPr>
        <a:xfrm>
          <a:off x="0" y="3462115"/>
          <a:ext cx="1912337" cy="1880368"/>
        </a:xfrm>
        <a:prstGeom prst="ellipse">
          <a:avLst/>
        </a:prstGeom>
        <a:solidFill>
          <a:schemeClr val="lt1">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1BE493-F549-42DF-AC20-C4263C1510FB}">
      <dsp:nvSpPr>
        <dsp:cNvPr id="0" name=""/>
        <dsp:cNvSpPr/>
      </dsp:nvSpPr>
      <dsp:spPr>
        <a:xfrm>
          <a:off x="-7084163" y="-1082927"/>
          <a:ext cx="8430551" cy="8430551"/>
        </a:xfrm>
        <a:prstGeom prst="blockArc">
          <a:avLst>
            <a:gd name="adj1" fmla="val 18900000"/>
            <a:gd name="adj2" fmla="val 2700000"/>
            <a:gd name="adj3" fmla="val 256"/>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09D711-F355-417B-A4AB-00946F6BFE0B}">
      <dsp:nvSpPr>
        <dsp:cNvPr id="0" name=""/>
        <dsp:cNvSpPr/>
      </dsp:nvSpPr>
      <dsp:spPr>
        <a:xfrm>
          <a:off x="866048" y="626469"/>
          <a:ext cx="11116671" cy="1252939"/>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4520" tIns="40640" rIns="40640" bIns="40640" numCol="1" spcCol="1270" anchor="ctr" anchorCtr="0">
          <a:noAutofit/>
        </a:bodyPr>
        <a:lstStyle/>
        <a:p>
          <a:pPr lvl="0" algn="l" defTabSz="711200">
            <a:lnSpc>
              <a:spcPct val="90000"/>
            </a:lnSpc>
            <a:spcBef>
              <a:spcPct val="0"/>
            </a:spcBef>
            <a:spcAft>
              <a:spcPct val="35000"/>
            </a:spcAft>
          </a:pPr>
          <a:r>
            <a:rPr lang="en-US" sz="1600" kern="1200" dirty="0" smtClean="0"/>
            <a:t>For the variable ‘Arrival Delay in Minutes’ the method of similar value imputation has been employed. The missing observations corresponding to the rows where ‘Satisfaction’ =1 </a:t>
          </a:r>
          <a:r>
            <a:rPr lang="en-US" sz="1600" kern="1200" dirty="0" smtClean="0"/>
            <a:t>can be </a:t>
          </a:r>
          <a:r>
            <a:rPr lang="en-US" sz="1600" kern="1200" dirty="0" smtClean="0"/>
            <a:t>replaced by the mean of the non-missing or available values which also correspond to ‘Satisfaction’=1. Likewise the missing observations that correspond to ‘Satisfaction’=0 </a:t>
          </a:r>
          <a:r>
            <a:rPr lang="en-US" sz="1600" kern="1200" dirty="0" smtClean="0"/>
            <a:t>can be replaced </a:t>
          </a:r>
          <a:r>
            <a:rPr lang="en-US" sz="1600" kern="1200" dirty="0" smtClean="0"/>
            <a:t>by the mean of the remaining non-missing values. For all other factors containing missing values the rows corresponding to the missing observations </a:t>
          </a:r>
          <a:r>
            <a:rPr lang="en-US" sz="1600" kern="1200" dirty="0" smtClean="0"/>
            <a:t>can be </a:t>
          </a:r>
          <a:r>
            <a:rPr lang="en-US" sz="1600" kern="1200" dirty="0" smtClean="0"/>
            <a:t>removed.</a:t>
          </a:r>
        </a:p>
      </dsp:txBody>
      <dsp:txXfrm>
        <a:off x="866048" y="626469"/>
        <a:ext cx="11116671" cy="1252939"/>
      </dsp:txXfrm>
    </dsp:sp>
    <dsp:sp modelId="{9D1EF363-FE2B-4BEF-B90D-600518599E44}">
      <dsp:nvSpPr>
        <dsp:cNvPr id="0" name=""/>
        <dsp:cNvSpPr/>
      </dsp:nvSpPr>
      <dsp:spPr>
        <a:xfrm>
          <a:off x="124018" y="503039"/>
          <a:ext cx="1484059" cy="1499799"/>
        </a:xfrm>
        <a:prstGeom prst="ellipse">
          <a:avLst/>
        </a:prstGeom>
        <a:solidFill>
          <a:schemeClr val="lt1">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30867F30-D53C-4C7E-840E-816A30AA70CC}">
      <dsp:nvSpPr>
        <dsp:cNvPr id="0" name=""/>
        <dsp:cNvSpPr/>
      </dsp:nvSpPr>
      <dsp:spPr>
        <a:xfrm>
          <a:off x="1319892" y="2514724"/>
          <a:ext cx="10661227" cy="1237578"/>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4520" tIns="40640" rIns="40640" bIns="40640" numCol="1" spcCol="1270" anchor="ctr" anchorCtr="0">
          <a:noAutofit/>
        </a:bodyPr>
        <a:lstStyle/>
        <a:p>
          <a:pPr lvl="0" algn="l" defTabSz="711200">
            <a:lnSpc>
              <a:spcPct val="90000"/>
            </a:lnSpc>
            <a:spcBef>
              <a:spcPct val="0"/>
            </a:spcBef>
            <a:spcAft>
              <a:spcPct val="35000"/>
            </a:spcAft>
          </a:pPr>
          <a:endParaRPr lang="en-US" sz="1600" kern="1200" dirty="0" smtClean="0"/>
        </a:p>
        <a:p>
          <a:pPr lvl="0" algn="l" defTabSz="711200">
            <a:lnSpc>
              <a:spcPct val="90000"/>
            </a:lnSpc>
            <a:spcBef>
              <a:spcPct val="0"/>
            </a:spcBef>
            <a:spcAft>
              <a:spcPct val="35000"/>
            </a:spcAft>
          </a:pPr>
          <a:r>
            <a:rPr lang="en-US" sz="1600" kern="1200" dirty="0" smtClean="0"/>
            <a:t>Out of 22 independent or explanatory variables, 18 are factors. Another effective way of feature scaling is to combine those factors which are pretty similar in nature. The steps followed for such aggregations are:</a:t>
          </a:r>
        </a:p>
        <a:p>
          <a:pPr lvl="0" algn="l" defTabSz="711200">
            <a:lnSpc>
              <a:spcPct val="90000"/>
            </a:lnSpc>
            <a:spcBef>
              <a:spcPct val="0"/>
            </a:spcBef>
            <a:spcAft>
              <a:spcPct val="35000"/>
            </a:spcAft>
          </a:pPr>
          <a:r>
            <a:rPr lang="en-US" sz="1600" kern="1200" dirty="0" smtClean="0"/>
            <a:t>1. For combining two similar factors into one, the minimum of the two can be considered for all the rows separately.</a:t>
          </a:r>
        </a:p>
        <a:p>
          <a:pPr lvl="0" algn="l" defTabSz="711200">
            <a:lnSpc>
              <a:spcPct val="90000"/>
            </a:lnSpc>
            <a:spcBef>
              <a:spcPct val="0"/>
            </a:spcBef>
            <a:spcAft>
              <a:spcPct val="35000"/>
            </a:spcAft>
          </a:pPr>
          <a:r>
            <a:rPr lang="en-US" sz="1600" kern="1200" dirty="0" smtClean="0"/>
            <a:t>2. For combining more than two factors, median can be considered instead of min. for all rows separately</a:t>
          </a:r>
          <a:r>
            <a:rPr lang="en-US" sz="1500" kern="1200" dirty="0" smtClean="0"/>
            <a:t>.</a:t>
          </a:r>
        </a:p>
        <a:p>
          <a:pPr lvl="0" algn="l" defTabSz="711200">
            <a:lnSpc>
              <a:spcPct val="90000"/>
            </a:lnSpc>
            <a:spcBef>
              <a:spcPct val="0"/>
            </a:spcBef>
            <a:spcAft>
              <a:spcPct val="35000"/>
            </a:spcAft>
          </a:pPr>
          <a:endParaRPr lang="en-US" sz="1500" kern="1200" dirty="0" smtClean="0"/>
        </a:p>
      </dsp:txBody>
      <dsp:txXfrm>
        <a:off x="1319892" y="2514724"/>
        <a:ext cx="10661227" cy="1237578"/>
      </dsp:txXfrm>
    </dsp:sp>
    <dsp:sp modelId="{8808CD49-DD23-44D9-B510-586794E84D88}">
      <dsp:nvSpPr>
        <dsp:cNvPr id="0" name=""/>
        <dsp:cNvSpPr/>
      </dsp:nvSpPr>
      <dsp:spPr>
        <a:xfrm>
          <a:off x="538404" y="2349261"/>
          <a:ext cx="1566173" cy="1566173"/>
        </a:xfrm>
        <a:prstGeom prst="ellipse">
          <a:avLst/>
        </a:prstGeom>
        <a:solidFill>
          <a:schemeClr val="lt1">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6F4D0CA4-A81B-40E8-A18C-66D4877B4E46}">
      <dsp:nvSpPr>
        <dsp:cNvPr id="0" name=""/>
        <dsp:cNvSpPr/>
      </dsp:nvSpPr>
      <dsp:spPr>
        <a:xfrm>
          <a:off x="866048" y="4386765"/>
          <a:ext cx="11116671" cy="1249982"/>
        </a:xfrm>
        <a:prstGeom prst="rect">
          <a:avLst/>
        </a:prstGeom>
        <a:solidFill>
          <a:schemeClr val="accent4">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4520" tIns="40640" rIns="40640" bIns="40640" numCol="1" spcCol="1270" anchor="ctr" anchorCtr="0">
          <a:noAutofit/>
        </a:bodyPr>
        <a:lstStyle/>
        <a:p>
          <a:pPr lvl="0" algn="l" defTabSz="711200">
            <a:lnSpc>
              <a:spcPct val="90000"/>
            </a:lnSpc>
            <a:spcBef>
              <a:spcPct val="0"/>
            </a:spcBef>
            <a:spcAft>
              <a:spcPct val="35000"/>
            </a:spcAft>
          </a:pPr>
          <a:r>
            <a:rPr lang="en-US" sz="1600" kern="1200" dirty="0" smtClean="0"/>
            <a:t>1. For ‘Arrival Delay in Minutes’ and ‘Departure Delay in Minutes’ the values greater than 2.5 times the 99</a:t>
          </a:r>
          <a:r>
            <a:rPr lang="en-US" sz="1600" kern="1200" baseline="30000" dirty="0" smtClean="0"/>
            <a:t>th</a:t>
          </a:r>
          <a:r>
            <a:rPr lang="en-US" sz="1600" kern="1200" dirty="0" smtClean="0"/>
            <a:t> percentile </a:t>
          </a:r>
          <a:r>
            <a:rPr lang="en-US" sz="1600" kern="1200" dirty="0" smtClean="0"/>
            <a:t>can be </a:t>
          </a:r>
          <a:r>
            <a:rPr lang="en-US" sz="1600" kern="1200" dirty="0" smtClean="0"/>
            <a:t>replaced by the value 2.5 times 99</a:t>
          </a:r>
          <a:r>
            <a:rPr lang="en-US" sz="1600" kern="1200" baseline="30000" dirty="0" smtClean="0"/>
            <a:t>th</a:t>
          </a:r>
          <a:r>
            <a:rPr lang="en-US" sz="1600" kern="1200" dirty="0" smtClean="0"/>
            <a:t> percentile of the respective variables.</a:t>
          </a:r>
        </a:p>
        <a:p>
          <a:pPr lvl="0" algn="l" defTabSz="711200">
            <a:lnSpc>
              <a:spcPct val="90000"/>
            </a:lnSpc>
            <a:spcBef>
              <a:spcPct val="0"/>
            </a:spcBef>
            <a:spcAft>
              <a:spcPct val="35000"/>
            </a:spcAft>
          </a:pPr>
          <a:r>
            <a:rPr lang="en-US" sz="1600" kern="1200" dirty="0" smtClean="0"/>
            <a:t>2. For ‘Flight Distance’ the values greater than 2.5 times the interquartile range </a:t>
          </a:r>
          <a:r>
            <a:rPr lang="en-US" sz="1600" kern="1200" dirty="0" smtClean="0"/>
            <a:t>can be </a:t>
          </a:r>
          <a:r>
            <a:rPr lang="en-US" sz="1600" kern="1200" dirty="0" smtClean="0"/>
            <a:t>replaced by the value 2.5*IQR. </a:t>
          </a:r>
        </a:p>
      </dsp:txBody>
      <dsp:txXfrm>
        <a:off x="866048" y="4386765"/>
        <a:ext cx="11116671" cy="1249982"/>
      </dsp:txXfrm>
    </dsp:sp>
    <dsp:sp modelId="{B69E2BA3-CFC1-41DA-B97C-D9EDB0202291}">
      <dsp:nvSpPr>
        <dsp:cNvPr id="0" name=""/>
        <dsp:cNvSpPr/>
      </dsp:nvSpPr>
      <dsp:spPr>
        <a:xfrm>
          <a:off x="23016" y="4245968"/>
          <a:ext cx="1492078" cy="1429963"/>
        </a:xfrm>
        <a:prstGeom prst="ellipse">
          <a:avLst/>
        </a:prstGeom>
        <a:solidFill>
          <a:schemeClr val="lt1">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0.29234</cdr:x>
      <cdr:y>0.26713</cdr:y>
    </cdr:from>
    <cdr:to>
      <cdr:x>0.70765</cdr:x>
      <cdr:y>0.86244</cdr:y>
    </cdr:to>
    <cdr:sp macro="" textlink="">
      <cdr:nvSpPr>
        <cdr:cNvPr id="2" name="TextBox 1"/>
        <cdr:cNvSpPr txBox="1"/>
      </cdr:nvSpPr>
      <cdr:spPr>
        <a:xfrm xmlns:a="http://schemas.openxmlformats.org/drawingml/2006/main">
          <a:off x="1526863" y="930120"/>
          <a:ext cx="2169087" cy="207279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IN" sz="2800" dirty="0" smtClean="0"/>
            <a:t>Overall aspects of improvement</a:t>
          </a:r>
        </a:p>
        <a:p xmlns:a="http://schemas.openxmlformats.org/drawingml/2006/main">
          <a:pPr algn="ctr"/>
          <a:r>
            <a:rPr lang="en-IN" sz="2800" dirty="0" smtClean="0"/>
            <a:t>required</a:t>
          </a:r>
          <a:endParaRPr lang="en-IN" sz="28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76E0C8-1A3D-4C0B-B6D1-F21B59327ADE}" type="datetimeFigureOut">
              <a:rPr lang="en-IN" smtClean="0"/>
              <a:t>21-09-2020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80B9F1-6EC0-4CF1-A84F-4992DE75EFC4}" type="slidenum">
              <a:rPr lang="en-IN" smtClean="0"/>
              <a:t>‹#›</a:t>
            </a:fld>
            <a:endParaRPr lang="en-IN"/>
          </a:p>
        </p:txBody>
      </p:sp>
    </p:spTree>
    <p:extLst>
      <p:ext uri="{BB962C8B-B14F-4D97-AF65-F5344CB8AC3E}">
        <p14:creationId xmlns:p14="http://schemas.microsoft.com/office/powerpoint/2010/main" val="162965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unsplash.com/photos/PhYq704ffdA"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numCol="2" spcCol="182880">
            <a:noAutofit/>
          </a:bodyPr>
          <a:lstStyle/>
          <a:p>
            <a:r>
              <a:rPr lang="en-US" sz="1400" b="1" dirty="0" smtClean="0"/>
              <a:t>Animated vertical block list </a:t>
            </a:r>
          </a:p>
          <a:p>
            <a:r>
              <a:rPr lang="en-US" sz="1400" dirty="0" smtClean="0"/>
              <a:t>(Intermediate)</a:t>
            </a:r>
          </a:p>
          <a:p>
            <a:pPr marL="228600" indent="-228600">
              <a:buFont typeface="+mj-lt"/>
              <a:buNone/>
            </a:pPr>
            <a:endParaRPr lang="en-US" sz="1200" dirty="0" smtClean="0"/>
          </a:p>
          <a:p>
            <a:pPr marL="228600" indent="-228600">
              <a:buFont typeface="+mj-lt"/>
              <a:buNone/>
            </a:pPr>
            <a:endParaRPr lang="en-US" sz="1200" dirty="0" smtClean="0"/>
          </a:p>
          <a:p>
            <a:pPr marL="228600" indent="-228600">
              <a:buFont typeface="+mj-lt"/>
              <a:buNone/>
            </a:pPr>
            <a:r>
              <a:rPr lang="en-US" sz="1200" dirty="0" smtClean="0"/>
              <a:t>To reproduce the SmartArt graphic effects on</a:t>
            </a:r>
            <a:r>
              <a:rPr lang="en-US" sz="1200" baseline="0" dirty="0" smtClean="0"/>
              <a:t> this slide, do the following:</a:t>
            </a:r>
            <a:endParaRPr lang="en-US" sz="1200" dirty="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dirty="0" smtClean="0"/>
              <a:t>On the </a:t>
            </a:r>
            <a:r>
              <a:rPr lang="en-US" sz="1200" b="1" dirty="0" smtClean="0"/>
              <a:t>Home</a:t>
            </a:r>
            <a:r>
              <a:rPr lang="en-US" sz="1200" b="0" dirty="0" smtClean="0"/>
              <a:t> tab, in the </a:t>
            </a:r>
            <a:r>
              <a:rPr lang="en-US" sz="1200" b="1" dirty="0" smtClean="0"/>
              <a:t>Slides</a:t>
            </a:r>
            <a:r>
              <a:rPr lang="en-US" sz="1200" b="0" dirty="0" smtClean="0"/>
              <a:t> group, click </a:t>
            </a:r>
            <a:r>
              <a:rPr lang="en-US" sz="1200" b="1" dirty="0" smtClean="0"/>
              <a:t>Layout</a:t>
            </a:r>
            <a:r>
              <a:rPr lang="en-US" sz="1200" b="0" dirty="0" smtClean="0"/>
              <a:t>, and then click</a:t>
            </a:r>
            <a:r>
              <a:rPr lang="en-US" sz="1200" b="0" baseline="0" dirty="0" smtClean="0"/>
              <a:t> </a:t>
            </a:r>
            <a:r>
              <a:rPr lang="en-US" sz="1200" b="1" baseline="0" dirty="0" smtClean="0"/>
              <a:t>Blank</a:t>
            </a:r>
            <a:r>
              <a:rPr lang="en-US" sz="1200" b="0" baseline="0" dirty="0" smtClean="0"/>
              <a:t>. </a:t>
            </a:r>
            <a:endParaRPr lang="en-US" sz="1200" dirty="0" smtClean="0"/>
          </a:p>
          <a:p>
            <a:pPr marL="228600" indent="-228600">
              <a:buFont typeface="+mj-lt"/>
              <a:buAutoNum type="arabicPeriod"/>
            </a:pPr>
            <a:r>
              <a:rPr lang="en-US" sz="1200" b="0" dirty="0" smtClean="0"/>
              <a:t>On the </a:t>
            </a:r>
            <a:r>
              <a:rPr lang="en-US" sz="1200" b="1" dirty="0" smtClean="0"/>
              <a:t>Insert tab</a:t>
            </a:r>
            <a:r>
              <a:rPr lang="en-US" sz="1200" b="0" dirty="0" smtClean="0"/>
              <a:t>, in the </a:t>
            </a:r>
            <a:r>
              <a:rPr lang="en-US" sz="1200" b="1" dirty="0" smtClean="0"/>
              <a:t>Illustrations</a:t>
            </a:r>
            <a:r>
              <a:rPr lang="en-US" sz="1200" dirty="0" smtClean="0"/>
              <a:t> group, click </a:t>
            </a:r>
            <a:r>
              <a:rPr lang="en-US" sz="1200" b="1" dirty="0" err="1" smtClean="0"/>
              <a:t>SmartArt</a:t>
            </a:r>
            <a:r>
              <a:rPr lang="en-US" sz="1200" b="0" dirty="0" smtClean="0"/>
              <a:t>.</a:t>
            </a:r>
            <a:r>
              <a:rPr lang="en-US" sz="1200" b="0" baseline="0" dirty="0" smtClean="0"/>
              <a:t> In the </a:t>
            </a:r>
            <a:r>
              <a:rPr lang="en-US" sz="1200" b="1" baseline="0" dirty="0" smtClean="0"/>
              <a:t>Choose a </a:t>
            </a:r>
            <a:r>
              <a:rPr lang="en-US" sz="1200" b="1" baseline="0" dirty="0" err="1" smtClean="0"/>
              <a:t>SmartArt</a:t>
            </a:r>
            <a:r>
              <a:rPr lang="en-US" sz="1200" b="1" baseline="0" dirty="0" smtClean="0"/>
              <a:t> Graphic</a:t>
            </a:r>
            <a:r>
              <a:rPr lang="en-US" sz="1200" b="0" baseline="0" dirty="0" smtClean="0"/>
              <a:t> dialog box, in the left pane, click </a:t>
            </a:r>
            <a:r>
              <a:rPr lang="en-US" sz="1200" b="1" baseline="0" dirty="0" smtClean="0"/>
              <a:t>List</a:t>
            </a:r>
            <a:r>
              <a:rPr lang="en-US" sz="1200" b="0" baseline="0" dirty="0" smtClean="0"/>
              <a:t>. In the </a:t>
            </a:r>
            <a:r>
              <a:rPr lang="en-US" sz="1200" b="1" baseline="0" dirty="0" smtClean="0"/>
              <a:t>List </a:t>
            </a:r>
            <a:r>
              <a:rPr lang="en-US" sz="1200" b="0" baseline="0" dirty="0" smtClean="0"/>
              <a:t>pane, click </a:t>
            </a:r>
            <a:r>
              <a:rPr lang="en-US" sz="1200" b="1" baseline="0" dirty="0" smtClean="0"/>
              <a:t>Vertical Block List</a:t>
            </a:r>
            <a:r>
              <a:rPr lang="en-US" sz="1200" baseline="0" dirty="0" smtClean="0"/>
              <a:t>, and then click </a:t>
            </a:r>
            <a:r>
              <a:rPr lang="en-US" sz="1200" b="1" baseline="0" dirty="0" smtClean="0"/>
              <a:t>OK</a:t>
            </a:r>
            <a:r>
              <a:rPr lang="en-US" sz="1200" baseline="0" dirty="0" smtClean="0"/>
              <a:t> to insert the graphic into the slide.</a:t>
            </a:r>
            <a:r>
              <a:rPr lang="en-US" sz="1200" b="0" baseline="0" dirty="0" smtClean="0"/>
              <a:t>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To create a fourth row, do the following:</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Select the third  block shape (the shape on the left side)at the bottom of the graphic, and then under </a:t>
            </a:r>
            <a:r>
              <a:rPr lang="en-US" sz="1200" b="1" baseline="0" dirty="0" err="1" smtClean="0"/>
              <a:t>SmartArt</a:t>
            </a:r>
            <a:r>
              <a:rPr lang="en-US" sz="1200" b="0" baseline="0" dirty="0" smtClean="0"/>
              <a:t> </a:t>
            </a:r>
            <a:r>
              <a:rPr lang="en-US" sz="1200" b="1" baseline="0" dirty="0" smtClean="0"/>
              <a:t>Tools</a:t>
            </a:r>
            <a:r>
              <a:rPr lang="en-US" sz="1200" b="0" baseline="0" dirty="0" smtClean="0"/>
              <a:t>, on the </a:t>
            </a:r>
            <a:r>
              <a:rPr lang="en-US" sz="1200" b="1" baseline="0" dirty="0" smtClean="0"/>
              <a:t>Design</a:t>
            </a:r>
            <a:r>
              <a:rPr lang="en-US" sz="1200" b="0" baseline="0" dirty="0" smtClean="0"/>
              <a:t> tab, in the </a:t>
            </a:r>
            <a:r>
              <a:rPr lang="en-US" sz="1200" b="1" baseline="0" dirty="0" smtClean="0"/>
              <a:t>Create</a:t>
            </a:r>
            <a:r>
              <a:rPr lang="en-US" sz="1200" b="0" baseline="0" dirty="0" smtClean="0"/>
              <a:t> </a:t>
            </a:r>
            <a:r>
              <a:rPr lang="en-US" sz="1200" b="1" baseline="0" dirty="0" smtClean="0"/>
              <a:t>Graphic</a:t>
            </a:r>
            <a:r>
              <a:rPr lang="en-US" sz="1200" b="0" baseline="0" dirty="0" smtClean="0"/>
              <a:t> group, click the arrow next to </a:t>
            </a:r>
            <a:r>
              <a:rPr lang="en-US" sz="1200" b="1" baseline="0" dirty="0" smtClean="0"/>
              <a:t>Add</a:t>
            </a:r>
            <a:r>
              <a:rPr lang="en-US" sz="1200" b="0" baseline="0" dirty="0" smtClean="0"/>
              <a:t> </a:t>
            </a:r>
            <a:r>
              <a:rPr lang="en-US" sz="1200" b="1" baseline="0" dirty="0" smtClean="0"/>
              <a:t>Shape</a:t>
            </a:r>
            <a:r>
              <a:rPr lang="en-US" sz="1200" b="0" baseline="0" dirty="0" smtClean="0"/>
              <a:t>, and select </a:t>
            </a:r>
            <a:r>
              <a:rPr lang="en-US" sz="1200" b="1" baseline="0" dirty="0" smtClean="0"/>
              <a:t>Add</a:t>
            </a:r>
            <a:r>
              <a:rPr lang="en-US" sz="1200" b="0" baseline="0" dirty="0" smtClean="0"/>
              <a:t> </a:t>
            </a:r>
            <a:r>
              <a:rPr lang="en-US" sz="1200" b="1" baseline="0" dirty="0" smtClean="0"/>
              <a:t>Shape</a:t>
            </a:r>
            <a:r>
              <a:rPr lang="en-US" sz="1200" b="0" baseline="0" dirty="0" smtClean="0"/>
              <a:t> </a:t>
            </a:r>
            <a:r>
              <a:rPr lang="en-US" sz="1200" b="1" baseline="0" dirty="0" smtClean="0"/>
              <a:t>After</a:t>
            </a:r>
            <a:r>
              <a:rPr lang="en-US" sz="1200" b="0" baseline="0" dirty="0" smtClean="0"/>
              <a: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To add a bulleted, rectangle shape next to the fourth block shape, select the fourth block shape, and then under </a:t>
            </a:r>
            <a:r>
              <a:rPr lang="en-US" sz="1200" b="1" baseline="0" dirty="0" err="1" smtClean="0"/>
              <a:t>SmartArt</a:t>
            </a:r>
            <a:r>
              <a:rPr lang="en-US" sz="1200" b="0" baseline="0" dirty="0" smtClean="0"/>
              <a:t> </a:t>
            </a:r>
            <a:r>
              <a:rPr lang="en-US" sz="1200" b="1" baseline="0" dirty="0" smtClean="0"/>
              <a:t>Tools</a:t>
            </a:r>
            <a:r>
              <a:rPr lang="en-US" sz="1200" b="0" baseline="0" dirty="0" smtClean="0"/>
              <a:t>, on the </a:t>
            </a:r>
            <a:r>
              <a:rPr lang="en-US" sz="1200" b="1" baseline="0" dirty="0" smtClean="0"/>
              <a:t>Design</a:t>
            </a:r>
            <a:r>
              <a:rPr lang="en-US" sz="1200" b="0" baseline="0" dirty="0" smtClean="0"/>
              <a:t> tab, in the </a:t>
            </a:r>
            <a:r>
              <a:rPr lang="en-US" sz="1200" b="1" baseline="0" dirty="0" smtClean="0"/>
              <a:t>Create</a:t>
            </a:r>
            <a:r>
              <a:rPr lang="en-US" sz="1200" b="0" baseline="0" dirty="0" smtClean="0"/>
              <a:t> </a:t>
            </a:r>
            <a:r>
              <a:rPr lang="en-US" sz="1200" b="1" baseline="0" dirty="0" smtClean="0"/>
              <a:t>Graphic</a:t>
            </a:r>
            <a:r>
              <a:rPr lang="en-US" sz="1200" b="0" baseline="0" dirty="0" smtClean="0"/>
              <a:t> group, click </a:t>
            </a:r>
            <a:r>
              <a:rPr lang="en-US" sz="1200" b="1" baseline="0" dirty="0" smtClean="0"/>
              <a:t>Add</a:t>
            </a:r>
            <a:r>
              <a:rPr lang="en-US" sz="1200" b="0" baseline="0" dirty="0" smtClean="0"/>
              <a:t> </a:t>
            </a:r>
            <a:r>
              <a:rPr lang="en-US" sz="1200" b="1" baseline="0" dirty="0" smtClean="0"/>
              <a:t>Bullet</a:t>
            </a:r>
            <a:r>
              <a:rPr lang="en-US" sz="1200" b="0" baseline="0" dirty="0" smtClean="0"/>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To</a:t>
            </a:r>
            <a:r>
              <a:rPr lang="en-US" sz="1200" baseline="0" dirty="0" smtClean="0"/>
              <a:t> enter numbers and text in the blocks and rectangles, s</a:t>
            </a:r>
            <a:r>
              <a:rPr lang="en-US" sz="1200" dirty="0" smtClean="0"/>
              <a:t>elect</a:t>
            </a:r>
            <a:r>
              <a:rPr lang="en-US" sz="1200" baseline="0" dirty="0" smtClean="0"/>
              <a:t> the graphic, and then click one of the arrows on the left border. In the </a:t>
            </a:r>
            <a:r>
              <a:rPr lang="en-US" sz="1200" b="1" baseline="0" dirty="0" smtClean="0"/>
              <a:t>Type your text here </a:t>
            </a:r>
            <a:r>
              <a:rPr lang="en-US" sz="1200" baseline="0" dirty="0" smtClean="0"/>
              <a:t>dialog box, enter text for each shape. (Note: In the example slide, the highest level text are the “1,” “2,” “3,” and “4.” The next level text is only one bullet (delete the second bullet) and are “First statement,” “Second statement,” and so on.)</a:t>
            </a:r>
          </a:p>
          <a:p>
            <a:pPr marL="228600" marR="0" indent="-22860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228600" marR="0" indent="-22860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228600" marR="0" indent="-228600" algn="l" defTabSz="914400" rtl="0" eaLnBrk="1" fontAlgn="auto" latinLnBrk="0" hangingPunct="1">
              <a:lnSpc>
                <a:spcPct val="100000"/>
              </a:lnSpc>
              <a:spcBef>
                <a:spcPts val="0"/>
              </a:spcBef>
              <a:spcAft>
                <a:spcPts val="0"/>
              </a:spcAft>
              <a:buClrTx/>
              <a:buSzTx/>
              <a:buFontTx/>
              <a:buNone/>
              <a:tabLst/>
              <a:defRPr/>
            </a:pPr>
            <a:r>
              <a:rPr lang="en-US" sz="1200" dirty="0" smtClean="0"/>
              <a:t>To reproduce the rectangle effects on</a:t>
            </a:r>
            <a:r>
              <a:rPr lang="en-US" sz="1200" baseline="0" dirty="0" smtClean="0"/>
              <a:t> this slide, do the following:</a:t>
            </a:r>
            <a:endParaRPr lang="en-US" sz="1200" dirty="0" smtClean="0"/>
          </a:p>
          <a:p>
            <a:pPr marL="228600" indent="-228600">
              <a:buFont typeface="+mj-lt"/>
              <a:buAutoNum type="arabicPeriod"/>
            </a:pPr>
            <a:r>
              <a:rPr lang="en-US" sz="1200" dirty="0" smtClean="0"/>
              <a:t>Press and hold CTRL, and then select each of the rectangles (on the right of the graphic).</a:t>
            </a:r>
          </a:p>
          <a:p>
            <a:pPr marL="228600" indent="-228600">
              <a:buFont typeface="+mj-lt"/>
              <a:buAutoNum type="arabicPeriod"/>
            </a:pPr>
            <a:r>
              <a:rPr lang="en-US" sz="1200" dirty="0" smtClean="0"/>
              <a:t>Under </a:t>
            </a:r>
            <a:r>
              <a:rPr lang="en-US" sz="1200" b="1" dirty="0" err="1" smtClean="0"/>
              <a:t>SmartArt</a:t>
            </a:r>
            <a:r>
              <a:rPr lang="en-US" sz="1200" dirty="0" smtClean="0"/>
              <a:t> </a:t>
            </a:r>
            <a:r>
              <a:rPr lang="en-US" sz="1200" b="1" dirty="0" smtClean="0"/>
              <a:t>Tools</a:t>
            </a:r>
            <a:r>
              <a:rPr lang="en-US" sz="1200" dirty="0" smtClean="0"/>
              <a:t>, on the </a:t>
            </a:r>
            <a:r>
              <a:rPr lang="en-US" sz="1200" b="1" dirty="0" smtClean="0"/>
              <a:t>Format</a:t>
            </a:r>
            <a:r>
              <a:rPr lang="en-US" sz="1200" dirty="0" smtClean="0"/>
              <a:t> tab, in the </a:t>
            </a:r>
            <a:r>
              <a:rPr lang="en-US" sz="1200" b="1" dirty="0" smtClean="0"/>
              <a:t>Shapes</a:t>
            </a:r>
            <a:r>
              <a:rPr lang="en-US" sz="1200" dirty="0" smtClean="0"/>
              <a:t> group, click the arrow to the right of </a:t>
            </a:r>
            <a:r>
              <a:rPr lang="en-US" sz="1200" b="1" dirty="0" smtClean="0"/>
              <a:t>Change</a:t>
            </a:r>
            <a:r>
              <a:rPr lang="en-US" sz="1200" dirty="0" smtClean="0"/>
              <a:t> </a:t>
            </a:r>
            <a:r>
              <a:rPr lang="en-US" sz="1200" b="1" dirty="0" smtClean="0"/>
              <a:t>Shape</a:t>
            </a:r>
            <a:r>
              <a:rPr lang="en-US" sz="1200" dirty="0" smtClean="0"/>
              <a:t>, and under </a:t>
            </a:r>
            <a:r>
              <a:rPr lang="en-US" sz="1200" b="1" dirty="0" smtClean="0"/>
              <a:t>Rectangles</a:t>
            </a:r>
            <a:r>
              <a:rPr lang="en-US" sz="1200" dirty="0" smtClean="0"/>
              <a:t> select </a:t>
            </a:r>
            <a:r>
              <a:rPr lang="en-US" sz="1200" b="1" dirty="0" smtClean="0"/>
              <a:t>Snip</a:t>
            </a:r>
            <a:r>
              <a:rPr lang="en-US" sz="1200" dirty="0" smtClean="0"/>
              <a:t> </a:t>
            </a:r>
            <a:r>
              <a:rPr lang="en-US" sz="1200" b="1" dirty="0" smtClean="0"/>
              <a:t>Diagonal</a:t>
            </a:r>
            <a:r>
              <a:rPr lang="en-US" sz="1200" dirty="0" smtClean="0"/>
              <a:t> </a:t>
            </a:r>
            <a:r>
              <a:rPr lang="en-US" sz="1200" b="1" dirty="0" smtClean="0"/>
              <a:t>Corner</a:t>
            </a:r>
            <a:r>
              <a:rPr lang="en-US" sz="1200" dirty="0" smtClean="0"/>
              <a:t> </a:t>
            </a:r>
            <a:r>
              <a:rPr lang="en-US" sz="1200" b="1" dirty="0" smtClean="0"/>
              <a:t>Rectangle</a:t>
            </a:r>
            <a:r>
              <a:rPr lang="en-US" sz="1200" b="0" baseline="0" dirty="0" smtClean="0"/>
              <a:t> (the fifth option from the left).</a:t>
            </a:r>
            <a:endParaRPr lang="en-US" sz="1200" dirty="0" smtClean="0"/>
          </a:p>
          <a:p>
            <a:pPr marL="228600" indent="-228600">
              <a:buFont typeface="+mj-lt"/>
              <a:buAutoNum type="arabicPeriod"/>
            </a:pPr>
            <a:r>
              <a:rPr lang="en-US" sz="1200" dirty="0" smtClean="0"/>
              <a:t>With the rectangles still selected, drag one of the left center sizing handles to the left 1” to lengthen all four at once.</a:t>
            </a:r>
          </a:p>
          <a:p>
            <a:pPr marL="228600" indent="-228600">
              <a:buFont typeface="+mj-lt"/>
              <a:buAutoNum type="arabicPeriod"/>
            </a:pPr>
            <a:r>
              <a:rPr lang="en-US" sz="1200" dirty="0" smtClean="0"/>
              <a:t>Also with the</a:t>
            </a:r>
            <a:r>
              <a:rPr lang="en-US" sz="1200" baseline="0" dirty="0" smtClean="0"/>
              <a:t> rectangles selected, on the </a:t>
            </a:r>
            <a:r>
              <a:rPr lang="en-US" sz="1200" b="1" baseline="0" dirty="0" smtClean="0"/>
              <a:t>Home</a:t>
            </a:r>
            <a:r>
              <a:rPr lang="en-US" sz="1200" baseline="0" dirty="0" smtClean="0"/>
              <a:t> tab, in the bottom right corner of the </a:t>
            </a:r>
            <a:r>
              <a:rPr lang="en-US" sz="1200" b="1" baseline="0" dirty="0" smtClean="0"/>
              <a:t>Paragraph</a:t>
            </a:r>
            <a:r>
              <a:rPr lang="en-US" sz="1200" baseline="0" dirty="0" smtClean="0"/>
              <a:t> group, click the </a:t>
            </a:r>
            <a:r>
              <a:rPr lang="en-US" sz="1200" b="1" baseline="0" dirty="0" smtClean="0"/>
              <a:t>Paragraph</a:t>
            </a:r>
            <a:r>
              <a:rPr lang="en-US" sz="1200" baseline="0" dirty="0" smtClean="0"/>
              <a:t> dialog box launcher. In the </a:t>
            </a:r>
            <a:r>
              <a:rPr lang="en-US" sz="1200" b="1" baseline="0" dirty="0" smtClean="0"/>
              <a:t>Paragraph</a:t>
            </a:r>
            <a:r>
              <a:rPr lang="en-US" sz="1200" baseline="0" dirty="0" smtClean="0"/>
              <a:t> dialog box, under </a:t>
            </a:r>
            <a:r>
              <a:rPr lang="en-US" sz="1200" b="1" baseline="0" dirty="0" smtClean="0"/>
              <a:t>Indentation</a:t>
            </a:r>
            <a:r>
              <a:rPr lang="en-US" sz="1200" baseline="0" dirty="0" smtClean="0"/>
              <a:t> do the following:</a:t>
            </a:r>
          </a:p>
          <a:p>
            <a:pPr marL="685800" lvl="1" indent="-228600">
              <a:buFont typeface="+mj-lt"/>
              <a:buAutoNum type="arabicPeriod"/>
            </a:pPr>
            <a:r>
              <a:rPr lang="en-US" sz="1200" baseline="0" dirty="0" smtClean="0"/>
              <a:t>In the </a:t>
            </a:r>
            <a:r>
              <a:rPr lang="en-US" sz="1200" b="1" baseline="0" dirty="0" smtClean="0"/>
              <a:t>Before</a:t>
            </a:r>
            <a:r>
              <a:rPr lang="en-US" sz="1200" baseline="0" dirty="0" smtClean="0"/>
              <a:t> </a:t>
            </a:r>
            <a:r>
              <a:rPr lang="en-US" sz="1200" b="1" baseline="0" dirty="0" smtClean="0"/>
              <a:t>Text</a:t>
            </a:r>
            <a:r>
              <a:rPr lang="en-US" sz="1200" baseline="0" dirty="0" smtClean="0"/>
              <a:t> box, enter </a:t>
            </a:r>
            <a:r>
              <a:rPr lang="en-US" sz="1200" b="1" baseline="0" dirty="0" smtClean="0"/>
              <a:t>1”</a:t>
            </a:r>
            <a:r>
              <a:rPr lang="en-US" sz="1200" baseline="0" dirty="0" smtClean="0"/>
              <a:t>.</a:t>
            </a:r>
          </a:p>
          <a:p>
            <a:pPr marL="685800" lvl="1" indent="-228600">
              <a:buFont typeface="+mj-lt"/>
              <a:buAutoNum type="arabicPeriod"/>
            </a:pPr>
            <a:r>
              <a:rPr lang="en-US" sz="1200" baseline="0" dirty="0" smtClean="0"/>
              <a:t>In the </a:t>
            </a:r>
            <a:r>
              <a:rPr lang="en-US" sz="1200" b="1" baseline="0" dirty="0" smtClean="0"/>
              <a:t>Special</a:t>
            </a:r>
            <a:r>
              <a:rPr lang="en-US" sz="1200" baseline="0" dirty="0" smtClean="0"/>
              <a:t> list, select </a:t>
            </a:r>
            <a:r>
              <a:rPr lang="en-US" sz="1200" b="1" baseline="0" dirty="0" smtClean="0"/>
              <a:t>Hanging</a:t>
            </a:r>
            <a:r>
              <a:rPr lang="en-US" sz="1200" baseline="0" dirty="0" smtClean="0"/>
              <a:t>.</a:t>
            </a:r>
          </a:p>
          <a:p>
            <a:pPr marL="685800" lvl="1" indent="-228600">
              <a:buFont typeface="+mj-lt"/>
              <a:buAutoNum type="arabicPeriod"/>
            </a:pPr>
            <a:r>
              <a:rPr lang="en-US" sz="1200" baseline="0" dirty="0" smtClean="0"/>
              <a:t>Next to the </a:t>
            </a:r>
            <a:r>
              <a:rPr lang="en-US" sz="1200" b="1" baseline="0" dirty="0" smtClean="0"/>
              <a:t>Special</a:t>
            </a:r>
            <a:r>
              <a:rPr lang="en-US" sz="1200" baseline="0" dirty="0" smtClean="0"/>
              <a:t> list, in the </a:t>
            </a:r>
            <a:r>
              <a:rPr lang="en-US" sz="1200" b="1" baseline="0" dirty="0" smtClean="0"/>
              <a:t>By</a:t>
            </a:r>
            <a:r>
              <a:rPr lang="en-US" sz="1200" baseline="0" dirty="0" smtClean="0"/>
              <a:t> box enter </a:t>
            </a:r>
            <a:r>
              <a:rPr lang="en-US" sz="1200" b="1" baseline="0" dirty="0" smtClean="0"/>
              <a:t>1”</a:t>
            </a:r>
            <a:r>
              <a:rPr lang="en-US" sz="1200" baseline="0" dirty="0" smtClean="0"/>
              <a:t>.</a:t>
            </a:r>
          </a:p>
          <a:p>
            <a:pPr marL="685800" lvl="1" indent="-228600">
              <a:buFont typeface="+mj-lt"/>
              <a:buAutoNum type="arabicPeriod"/>
            </a:pPr>
            <a:r>
              <a:rPr lang="en-US" sz="1200" baseline="0" dirty="0" smtClean="0"/>
              <a:t>Click </a:t>
            </a:r>
            <a:r>
              <a:rPr lang="en-US" sz="1200" b="1" baseline="0" dirty="0" smtClean="0"/>
              <a:t>OK</a:t>
            </a:r>
            <a:r>
              <a:rPr lang="en-US" sz="1200" baseline="0" dirty="0" smtClean="0"/>
              <a:t>.</a:t>
            </a:r>
          </a:p>
          <a:p>
            <a:pPr marL="228600" indent="-228600">
              <a:buFont typeface="+mj-lt"/>
              <a:buAutoNum type="arabicPeriod"/>
            </a:pPr>
            <a:r>
              <a:rPr lang="en-US" sz="1200" dirty="0" smtClean="0"/>
              <a:t>Select the </a:t>
            </a:r>
            <a:r>
              <a:rPr lang="en-US" sz="1200" dirty="0" err="1" smtClean="0"/>
              <a:t>SmartArt</a:t>
            </a:r>
            <a:r>
              <a:rPr lang="en-US" sz="1200" dirty="0" smtClean="0"/>
              <a:t> graphic, and</a:t>
            </a:r>
            <a:r>
              <a:rPr lang="en-US" sz="1200" baseline="0" dirty="0" smtClean="0"/>
              <a:t> then u</a:t>
            </a:r>
            <a:r>
              <a:rPr lang="en-US" sz="1200" dirty="0" smtClean="0"/>
              <a:t>nder </a:t>
            </a:r>
            <a:r>
              <a:rPr lang="en-US" sz="1200" b="1" dirty="0" err="1" smtClean="0"/>
              <a:t>SmartArt</a:t>
            </a:r>
            <a:r>
              <a:rPr lang="en-US" sz="1200" baseline="0" dirty="0" smtClean="0"/>
              <a:t> </a:t>
            </a:r>
            <a:r>
              <a:rPr lang="en-US" sz="1200" b="1" baseline="0" dirty="0" smtClean="0"/>
              <a:t>Tools</a:t>
            </a:r>
            <a:r>
              <a:rPr lang="en-US" sz="1200" baseline="0" dirty="0" smtClean="0"/>
              <a:t>, on the </a:t>
            </a:r>
            <a:r>
              <a:rPr lang="en-US" sz="1200" b="1" baseline="0" dirty="0" smtClean="0"/>
              <a:t>Design</a:t>
            </a:r>
            <a:r>
              <a:rPr lang="en-US" sz="1200" baseline="0" dirty="0" smtClean="0"/>
              <a:t> tab, in the </a:t>
            </a:r>
            <a:r>
              <a:rPr lang="en-US" sz="1200" b="1" baseline="0" dirty="0" err="1" smtClean="0"/>
              <a:t>SmartArt</a:t>
            </a:r>
            <a:r>
              <a:rPr lang="en-US" sz="1200" baseline="0" dirty="0" smtClean="0"/>
              <a:t> </a:t>
            </a:r>
            <a:r>
              <a:rPr lang="en-US" sz="1200" b="1" baseline="0" dirty="0" smtClean="0"/>
              <a:t>Styles</a:t>
            </a:r>
            <a:r>
              <a:rPr lang="en-US" sz="1200" baseline="0" dirty="0" smtClean="0"/>
              <a:t> group, click </a:t>
            </a:r>
            <a:r>
              <a:rPr lang="en-US" sz="1200" b="1" baseline="0" dirty="0" smtClean="0"/>
              <a:t>More</a:t>
            </a:r>
            <a:r>
              <a:rPr lang="en-US" sz="1200" baseline="0" dirty="0" smtClean="0"/>
              <a:t> </a:t>
            </a:r>
            <a:r>
              <a:rPr lang="en-US" sz="1200" b="1" baseline="0" dirty="0" smtClean="0"/>
              <a:t>Styles</a:t>
            </a:r>
            <a:r>
              <a:rPr lang="en-US" sz="1200" baseline="0" dirty="0" smtClean="0"/>
              <a:t>, and under </a:t>
            </a:r>
            <a:r>
              <a:rPr lang="en-US" sz="1200" b="1" baseline="0" dirty="0" smtClean="0"/>
              <a:t>3-D</a:t>
            </a:r>
            <a:r>
              <a:rPr lang="en-US" sz="1200" baseline="0" dirty="0" smtClean="0"/>
              <a:t> select </a:t>
            </a:r>
            <a:r>
              <a:rPr lang="en-US" sz="1200" b="1" baseline="0" dirty="0" smtClean="0"/>
              <a:t>Polished</a:t>
            </a:r>
            <a:r>
              <a:rPr lang="en-US" sz="1200" baseline="0" dirty="0" smtClean="0"/>
              <a:t> </a:t>
            </a:r>
            <a:r>
              <a:rPr lang="en-US" sz="1200" b="1" baseline="0" dirty="0" smtClean="0"/>
              <a:t>Effect</a:t>
            </a:r>
            <a:r>
              <a:rPr lang="en-US" sz="1200" baseline="0" dirty="0" smtClean="0"/>
              <a:t> (the first option form the left). </a:t>
            </a:r>
            <a:endParaRPr lang="en-US" sz="1200" dirty="0" smtClean="0"/>
          </a:p>
          <a:p>
            <a:pPr marL="228600" indent="-228600">
              <a:buFont typeface="+mj-lt"/>
              <a:buAutoNum type="arabicPeriod"/>
            </a:pPr>
            <a:r>
              <a:rPr lang="en-US" sz="1200" dirty="0" smtClean="0"/>
              <a:t>Select the first rectangle from the top (“First statement” in the example slide), and on</a:t>
            </a:r>
            <a:r>
              <a:rPr lang="en-US" sz="1200" baseline="0" dirty="0" smtClean="0"/>
              <a:t> the </a:t>
            </a:r>
            <a:r>
              <a:rPr lang="en-US" sz="1200" b="1" baseline="0" dirty="0" smtClean="0"/>
              <a:t>Home</a:t>
            </a:r>
            <a:r>
              <a:rPr lang="en-US" sz="1200" baseline="0" dirty="0" smtClean="0"/>
              <a:t> tab, in the </a:t>
            </a:r>
            <a:r>
              <a:rPr lang="en-US" sz="1200" b="1" baseline="0" dirty="0" smtClean="0"/>
              <a:t>Drawing</a:t>
            </a:r>
            <a:r>
              <a:rPr lang="en-US" sz="1200" baseline="0" dirty="0" smtClean="0"/>
              <a:t> group, click the arrow to the right of </a:t>
            </a:r>
            <a:r>
              <a:rPr lang="en-US" sz="1200" b="1" baseline="0" dirty="0" smtClean="0"/>
              <a:t>Shape</a:t>
            </a:r>
            <a:r>
              <a:rPr lang="en-US" sz="1200" baseline="0" dirty="0" smtClean="0"/>
              <a:t> </a:t>
            </a:r>
            <a:r>
              <a:rPr lang="en-US" sz="1200" b="1" baseline="0" dirty="0" smtClean="0"/>
              <a:t>Fill</a:t>
            </a:r>
            <a:r>
              <a:rPr lang="en-US" sz="1200" baseline="0" dirty="0" smtClean="0"/>
              <a:t>, and under </a:t>
            </a:r>
            <a:r>
              <a:rPr lang="en-US" sz="1200" b="1" baseline="0" dirty="0" smtClean="0"/>
              <a:t>Theme</a:t>
            </a:r>
            <a:r>
              <a:rPr lang="en-US" sz="1200" baseline="0" dirty="0" smtClean="0"/>
              <a:t> </a:t>
            </a:r>
            <a:r>
              <a:rPr lang="en-US" sz="1200" b="1" baseline="0" dirty="0" smtClean="0"/>
              <a:t>Colors</a:t>
            </a:r>
            <a:r>
              <a:rPr lang="en-US" sz="1200" baseline="0" dirty="0" smtClean="0"/>
              <a:t> select </a:t>
            </a:r>
            <a:r>
              <a:rPr lang="en-US" sz="1200" b="1" baseline="0" dirty="0" smtClean="0"/>
              <a:t>Red, Accent 2 </a:t>
            </a:r>
            <a:r>
              <a:rPr lang="en-US" sz="1200" baseline="0" dirty="0" smtClean="0"/>
              <a:t>(first row, the sixth option from the right).</a:t>
            </a:r>
            <a:endParaRPr lang="en-US" sz="1200" dirty="0" smtClean="0"/>
          </a:p>
          <a:p>
            <a:pPr marL="228600" indent="-228600">
              <a:buFont typeface="+mj-lt"/>
              <a:buAutoNum type="arabicPeriod"/>
            </a:pPr>
            <a:r>
              <a:rPr lang="en-US" sz="1200" dirty="0" smtClean="0"/>
              <a:t>Select the second rectangle from the top (“Second statement” in the example slide), and on</a:t>
            </a:r>
            <a:r>
              <a:rPr lang="en-US" sz="1200" baseline="0" dirty="0" smtClean="0"/>
              <a:t> the </a:t>
            </a:r>
            <a:r>
              <a:rPr lang="en-US" sz="1200" b="1" baseline="0" dirty="0" smtClean="0"/>
              <a:t>Home</a:t>
            </a:r>
            <a:r>
              <a:rPr lang="en-US" sz="1200" baseline="0" dirty="0" smtClean="0"/>
              <a:t> tab, in the </a:t>
            </a:r>
            <a:r>
              <a:rPr lang="en-US" sz="1200" b="1" baseline="0" dirty="0" smtClean="0"/>
              <a:t>Drawing</a:t>
            </a:r>
            <a:r>
              <a:rPr lang="en-US" sz="1200" baseline="0" dirty="0" smtClean="0"/>
              <a:t> group, click the arrow to the right of </a:t>
            </a:r>
            <a:r>
              <a:rPr lang="en-US" sz="1200" b="1" baseline="0" dirty="0" smtClean="0"/>
              <a:t>Shape</a:t>
            </a:r>
            <a:r>
              <a:rPr lang="en-US" sz="1200" baseline="0" dirty="0" smtClean="0"/>
              <a:t> </a:t>
            </a:r>
            <a:r>
              <a:rPr lang="en-US" sz="1200" b="1" baseline="0" dirty="0" smtClean="0"/>
              <a:t>Fill</a:t>
            </a:r>
            <a:r>
              <a:rPr lang="en-US" sz="1200" baseline="0" dirty="0" smtClean="0"/>
              <a:t>, and under </a:t>
            </a:r>
            <a:r>
              <a:rPr lang="en-US" sz="1200" b="1" baseline="0" dirty="0" smtClean="0"/>
              <a:t>Theme</a:t>
            </a:r>
            <a:r>
              <a:rPr lang="en-US" sz="1200" baseline="0" dirty="0" smtClean="0"/>
              <a:t> </a:t>
            </a:r>
            <a:r>
              <a:rPr lang="en-US" sz="1200" b="1" baseline="0" dirty="0" smtClean="0"/>
              <a:t>Colors</a:t>
            </a:r>
            <a:r>
              <a:rPr lang="en-US" sz="1200" baseline="0" dirty="0" smtClean="0"/>
              <a:t> select </a:t>
            </a:r>
            <a:r>
              <a:rPr lang="en-US" sz="1200" b="1" baseline="0" dirty="0" smtClean="0"/>
              <a:t>Olive Green, Accent 3 </a:t>
            </a:r>
            <a:r>
              <a:rPr lang="en-US" sz="1200" baseline="0" dirty="0" smtClean="0"/>
              <a:t>(first row, the seventh option from the right)</a:t>
            </a:r>
            <a:r>
              <a:rPr lang="en-US" sz="1200" dirty="0" smtClean="0"/>
              <a:t>.</a:t>
            </a:r>
          </a:p>
          <a:p>
            <a:pPr marL="228600" indent="-228600">
              <a:buFont typeface="+mj-lt"/>
              <a:buAutoNum type="arabicPeriod"/>
            </a:pPr>
            <a:r>
              <a:rPr lang="en-US" sz="1200" dirty="0" smtClean="0"/>
              <a:t>Select the third rectangle from the top (“Third statement” in the example slide), and on</a:t>
            </a:r>
            <a:r>
              <a:rPr lang="en-US" sz="1200" baseline="0" dirty="0" smtClean="0"/>
              <a:t> the </a:t>
            </a:r>
            <a:r>
              <a:rPr lang="en-US" sz="1200" b="1" baseline="0" dirty="0" smtClean="0"/>
              <a:t>Home</a:t>
            </a:r>
            <a:r>
              <a:rPr lang="en-US" sz="1200" baseline="0" dirty="0" smtClean="0"/>
              <a:t> tab, in the </a:t>
            </a:r>
            <a:r>
              <a:rPr lang="en-US" sz="1200" b="1" baseline="0" dirty="0" smtClean="0"/>
              <a:t>Drawing</a:t>
            </a:r>
            <a:r>
              <a:rPr lang="en-US" sz="1200" baseline="0" dirty="0" smtClean="0"/>
              <a:t> group, click the arrow to the right of </a:t>
            </a:r>
            <a:r>
              <a:rPr lang="en-US" sz="1200" b="1" baseline="0" dirty="0" smtClean="0"/>
              <a:t>Shape</a:t>
            </a:r>
            <a:r>
              <a:rPr lang="en-US" sz="1200" baseline="0" dirty="0" smtClean="0"/>
              <a:t> </a:t>
            </a:r>
            <a:r>
              <a:rPr lang="en-US" sz="1200" b="1" baseline="0" dirty="0" smtClean="0"/>
              <a:t>Fill</a:t>
            </a:r>
            <a:r>
              <a:rPr lang="en-US" sz="1200" baseline="0" dirty="0" smtClean="0"/>
              <a:t>, and under </a:t>
            </a:r>
            <a:r>
              <a:rPr lang="en-US" sz="1200" b="1" baseline="0" dirty="0" smtClean="0"/>
              <a:t>Theme</a:t>
            </a:r>
            <a:r>
              <a:rPr lang="en-US" sz="1200" baseline="0" dirty="0" smtClean="0"/>
              <a:t> </a:t>
            </a:r>
            <a:r>
              <a:rPr lang="en-US" sz="1200" b="1" baseline="0" dirty="0" smtClean="0"/>
              <a:t>Colors</a:t>
            </a:r>
            <a:r>
              <a:rPr lang="en-US" sz="1200" baseline="0" dirty="0" smtClean="0"/>
              <a:t> select </a:t>
            </a:r>
            <a:r>
              <a:rPr lang="en-US" sz="1200" b="1" baseline="0" dirty="0" smtClean="0"/>
              <a:t>Purple, Accent 4 </a:t>
            </a:r>
            <a:r>
              <a:rPr lang="en-US" sz="1200" baseline="0" dirty="0" smtClean="0"/>
              <a:t>(first row, the eighth option from the right). </a:t>
            </a:r>
            <a:endParaRPr lang="en-US" sz="1200" dirty="0" smtClean="0"/>
          </a:p>
          <a:p>
            <a:pPr marL="228600" indent="-228600">
              <a:buFont typeface="+mj-lt"/>
              <a:buAutoNum type="arabicPeriod"/>
            </a:pPr>
            <a:r>
              <a:rPr lang="en-US" sz="1200" dirty="0" smtClean="0"/>
              <a:t>Select the fourth rectangle from the top (“Fourth statement” in the example slide), and on</a:t>
            </a:r>
            <a:r>
              <a:rPr lang="en-US" sz="1200" baseline="0" dirty="0" smtClean="0"/>
              <a:t> the </a:t>
            </a:r>
            <a:r>
              <a:rPr lang="en-US" sz="1200" b="1" baseline="0" dirty="0" smtClean="0"/>
              <a:t>Home</a:t>
            </a:r>
            <a:r>
              <a:rPr lang="en-US" sz="1200" baseline="0" dirty="0" smtClean="0"/>
              <a:t> tab, in the </a:t>
            </a:r>
            <a:r>
              <a:rPr lang="en-US" sz="1200" b="1" baseline="0" dirty="0" smtClean="0"/>
              <a:t>Drawing</a:t>
            </a:r>
            <a:r>
              <a:rPr lang="en-US" sz="1200" baseline="0" dirty="0" smtClean="0"/>
              <a:t> group, click the arrow to the right of </a:t>
            </a:r>
            <a:r>
              <a:rPr lang="en-US" sz="1200" b="1" baseline="0" dirty="0" smtClean="0"/>
              <a:t>Shape</a:t>
            </a:r>
            <a:r>
              <a:rPr lang="en-US" sz="1200" baseline="0" dirty="0" smtClean="0"/>
              <a:t> </a:t>
            </a:r>
            <a:r>
              <a:rPr lang="en-US" sz="1200" b="1" baseline="0" dirty="0" smtClean="0"/>
              <a:t>Fill</a:t>
            </a:r>
            <a:r>
              <a:rPr lang="en-US" sz="1200" baseline="0" dirty="0" smtClean="0"/>
              <a:t>, and under </a:t>
            </a:r>
            <a:r>
              <a:rPr lang="en-US" sz="1200" b="1" baseline="0" dirty="0" smtClean="0"/>
              <a:t>Theme</a:t>
            </a:r>
            <a:r>
              <a:rPr lang="en-US" sz="1200" baseline="0" dirty="0" smtClean="0"/>
              <a:t> </a:t>
            </a:r>
            <a:r>
              <a:rPr lang="en-US" sz="1200" b="1" baseline="0" dirty="0" smtClean="0"/>
              <a:t>Colors</a:t>
            </a:r>
            <a:r>
              <a:rPr lang="en-US" sz="1200" baseline="0" dirty="0" smtClean="0"/>
              <a:t> select </a:t>
            </a:r>
            <a:r>
              <a:rPr lang="en-US" sz="1200" b="1" baseline="0" dirty="0" smtClean="0"/>
              <a:t>Orange, Accent 6 </a:t>
            </a:r>
            <a:r>
              <a:rPr lang="en-US" sz="1200" baseline="0" dirty="0" smtClean="0"/>
              <a:t>(first row, the tenth option from the right).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Press and hold CTRL, and select all of the rectangles (on the right side of the graphic).</a:t>
            </a:r>
            <a:r>
              <a:rPr lang="en-US" sz="1200" baseline="0" dirty="0" smtClean="0"/>
              <a:t> On the </a:t>
            </a:r>
            <a:r>
              <a:rPr lang="en-US" sz="1200" b="1" baseline="0" dirty="0" smtClean="0"/>
              <a:t>Home</a:t>
            </a:r>
            <a:r>
              <a:rPr lang="en-US" sz="1200" baseline="0" dirty="0" smtClean="0"/>
              <a:t> tab, in the </a:t>
            </a:r>
            <a:r>
              <a:rPr lang="en-US" sz="1200" b="1" baseline="0" dirty="0" smtClean="0"/>
              <a:t>Font</a:t>
            </a:r>
            <a:r>
              <a:rPr lang="en-US" sz="1200" baseline="0" dirty="0" smtClean="0"/>
              <a:t> group, in the </a:t>
            </a:r>
            <a:r>
              <a:rPr lang="en-US" sz="1200" b="1" baseline="0" dirty="0" smtClean="0"/>
              <a:t>Font</a:t>
            </a:r>
            <a:r>
              <a:rPr lang="en-US" sz="1200" baseline="0" dirty="0" smtClean="0"/>
              <a:t> </a:t>
            </a:r>
            <a:r>
              <a:rPr lang="en-US" sz="1200" b="1" baseline="0" dirty="0" smtClean="0"/>
              <a:t>Size</a:t>
            </a:r>
            <a:r>
              <a:rPr lang="en-US" sz="1200" baseline="0" dirty="0" smtClean="0"/>
              <a:t> box, select </a:t>
            </a:r>
            <a:r>
              <a:rPr lang="en-US" sz="1200" b="1" baseline="0" dirty="0" smtClean="0"/>
              <a:t>36 pt.</a:t>
            </a:r>
            <a:r>
              <a:rPr lang="en-US" sz="1200" b="0" baseline="0" dirty="0" smtClean="0"/>
              <a:t>, and </a:t>
            </a:r>
            <a:r>
              <a:rPr lang="en-US" sz="1200" dirty="0" smtClean="0"/>
              <a:t>in the </a:t>
            </a:r>
            <a:r>
              <a:rPr lang="en-US" sz="1200" b="1" dirty="0" smtClean="0"/>
              <a:t>Font</a:t>
            </a:r>
            <a:r>
              <a:rPr lang="en-US" sz="1200" dirty="0" smtClean="0"/>
              <a:t> </a:t>
            </a:r>
            <a:r>
              <a:rPr lang="en-US" sz="1200" b="1" dirty="0" smtClean="0"/>
              <a:t>Color</a:t>
            </a:r>
            <a:r>
              <a:rPr lang="en-US" sz="1200" dirty="0" smtClean="0"/>
              <a:t> list,</a:t>
            </a:r>
            <a:r>
              <a:rPr lang="en-US" sz="1200" baseline="0" dirty="0" smtClean="0"/>
              <a:t> under </a:t>
            </a:r>
            <a:r>
              <a:rPr lang="en-US" sz="1200" b="1" baseline="0" dirty="0" smtClean="0"/>
              <a:t>Theme</a:t>
            </a:r>
            <a:r>
              <a:rPr lang="en-US" sz="1200" baseline="0" dirty="0" smtClean="0"/>
              <a:t> </a:t>
            </a:r>
            <a:r>
              <a:rPr lang="en-US" sz="1200" b="1" baseline="0" dirty="0" smtClean="0"/>
              <a:t>Colors</a:t>
            </a:r>
            <a:r>
              <a:rPr lang="en-US" sz="1200" baseline="0" dirty="0" smtClean="0"/>
              <a:t> select </a:t>
            </a:r>
            <a:r>
              <a:rPr lang="en-US" sz="1200" b="1" baseline="0" dirty="0" smtClean="0"/>
              <a:t>White, Background 1</a:t>
            </a:r>
            <a:r>
              <a:rPr lang="en-US" sz="1200" baseline="0" dirty="0" smtClean="0"/>
              <a:t> (first row, the first option from the left). </a:t>
            </a:r>
          </a:p>
          <a:p>
            <a:pPr marL="685800" lvl="1" indent="-228600">
              <a:buFont typeface="+mj-lt"/>
              <a:buAutoNum type="arabicPeriod"/>
            </a:pPr>
            <a:endParaRPr lang="en-US" sz="1200" baseline="0" dirty="0" smtClean="0"/>
          </a:p>
          <a:p>
            <a:pPr marL="685800" lvl="1" indent="-228600">
              <a:buFont typeface="+mj-lt"/>
              <a:buNone/>
            </a:pPr>
            <a:endParaRPr lang="en-US" sz="1200" dirty="0" smtClean="0"/>
          </a:p>
          <a:p>
            <a:pPr marL="0" marR="0" lvl="1" indent="0" algn="l" defTabSz="914400" rtl="0" eaLnBrk="1" fontAlgn="auto" latinLnBrk="0" hangingPunct="1">
              <a:lnSpc>
                <a:spcPct val="100000"/>
              </a:lnSpc>
              <a:spcBef>
                <a:spcPts val="0"/>
              </a:spcBef>
              <a:spcAft>
                <a:spcPts val="0"/>
              </a:spcAft>
              <a:buClrTx/>
              <a:buSzTx/>
              <a:buFont typeface="+mj-lt"/>
              <a:buNone/>
              <a:tabLst/>
              <a:defRPr/>
            </a:pPr>
            <a:r>
              <a:rPr lang="en-US" sz="1200" dirty="0" smtClean="0"/>
              <a:t>To reproduce the circles</a:t>
            </a:r>
            <a:r>
              <a:rPr lang="en-US" sz="1200" baseline="0" dirty="0" smtClean="0"/>
              <a:t> </a:t>
            </a:r>
            <a:r>
              <a:rPr lang="en-US" sz="1200" dirty="0" smtClean="0"/>
              <a:t>on</a:t>
            </a:r>
            <a:r>
              <a:rPr lang="en-US" sz="1200" baseline="0" dirty="0" smtClean="0"/>
              <a:t> this slide, do the following:</a:t>
            </a:r>
          </a:p>
          <a:p>
            <a:pPr marL="2286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Press and hold CTRL,</a:t>
            </a:r>
            <a:r>
              <a:rPr lang="en-US" sz="1200" baseline="0" dirty="0" smtClean="0"/>
              <a:t> and then select the four block shapes (the shapes on the left) in the </a:t>
            </a:r>
            <a:r>
              <a:rPr lang="en-US" sz="1200" baseline="0" dirty="0" err="1" smtClean="0"/>
              <a:t>SmartArt</a:t>
            </a:r>
            <a:r>
              <a:rPr lang="en-US" sz="1200" baseline="0" dirty="0" smtClean="0"/>
              <a:t> graphic, and then u</a:t>
            </a:r>
            <a:r>
              <a:rPr lang="en-US" sz="1200" dirty="0" smtClean="0"/>
              <a:t>nder </a:t>
            </a:r>
            <a:r>
              <a:rPr lang="en-US" sz="1200" b="1" dirty="0" err="1" smtClean="0"/>
              <a:t>SmartArt</a:t>
            </a:r>
            <a:r>
              <a:rPr lang="en-US" sz="1200" baseline="0" dirty="0" smtClean="0"/>
              <a:t> </a:t>
            </a:r>
            <a:r>
              <a:rPr lang="en-US" sz="1200" b="1" baseline="0" dirty="0" smtClean="0"/>
              <a:t>Tools</a:t>
            </a:r>
            <a:r>
              <a:rPr lang="en-US" sz="1200" baseline="0" dirty="0" smtClean="0"/>
              <a:t>, on the </a:t>
            </a:r>
            <a:r>
              <a:rPr lang="en-US" sz="1200" b="1" baseline="0" dirty="0" smtClean="0"/>
              <a:t>Format</a:t>
            </a:r>
            <a:r>
              <a:rPr lang="en-US" sz="1200" baseline="0" dirty="0" smtClean="0"/>
              <a:t> tab, in the </a:t>
            </a:r>
            <a:r>
              <a:rPr lang="en-US" sz="1200" b="1" baseline="0" dirty="0" smtClean="0"/>
              <a:t>Shapes</a:t>
            </a:r>
            <a:r>
              <a:rPr lang="en-US" sz="1200" baseline="0" dirty="0" smtClean="0"/>
              <a:t> group, click the arrow to the right of </a:t>
            </a:r>
            <a:r>
              <a:rPr lang="en-US" sz="1200" b="1" baseline="0" dirty="0" smtClean="0"/>
              <a:t>Change</a:t>
            </a:r>
            <a:r>
              <a:rPr lang="en-US" sz="1200" baseline="0" dirty="0" smtClean="0"/>
              <a:t> </a:t>
            </a:r>
            <a:r>
              <a:rPr lang="en-US" sz="1200" b="1" baseline="0" dirty="0" smtClean="0"/>
              <a:t>Shape</a:t>
            </a:r>
            <a:r>
              <a:rPr lang="en-US" sz="1200" baseline="0" dirty="0" smtClean="0"/>
              <a:t>, and under </a:t>
            </a:r>
            <a:r>
              <a:rPr lang="en-US" sz="1200" b="1" baseline="0" dirty="0" smtClean="0"/>
              <a:t>Basic</a:t>
            </a:r>
            <a:r>
              <a:rPr lang="en-US" sz="1200" baseline="0" dirty="0" smtClean="0"/>
              <a:t> </a:t>
            </a:r>
            <a:r>
              <a:rPr lang="en-US" sz="1200" b="1" baseline="0" dirty="0" smtClean="0"/>
              <a:t>Shapes</a:t>
            </a:r>
            <a:r>
              <a:rPr lang="en-US" sz="1200" baseline="0" dirty="0" smtClean="0"/>
              <a:t> select </a:t>
            </a:r>
            <a:r>
              <a:rPr lang="en-US" sz="1200" b="1" baseline="0" dirty="0" smtClean="0"/>
              <a:t>Oval </a:t>
            </a:r>
            <a:r>
              <a:rPr lang="en-US" sz="1200" b="0" baseline="0" dirty="0" smtClean="0"/>
              <a:t>(first row, first option from the left)</a:t>
            </a:r>
            <a:r>
              <a:rPr lang="en-US" sz="1200" baseline="0" dirty="0" smtClean="0"/>
              <a:t>. </a:t>
            </a:r>
            <a:endParaRPr lang="en-US" sz="1200" dirty="0" smtClean="0"/>
          </a:p>
          <a:p>
            <a:pPr marL="228600" indent="-228600">
              <a:buFont typeface="+mj-lt"/>
              <a:buAutoNum type="arabicPeriod"/>
            </a:pPr>
            <a:r>
              <a:rPr lang="en-US" sz="1200" dirty="0" smtClean="0"/>
              <a:t>On the slide, drag</a:t>
            </a:r>
            <a:r>
              <a:rPr lang="en-US" sz="1200" baseline="0" dirty="0" smtClean="0"/>
              <a:t> one of the top right sizing handles to the left to make the ovals into a circle and to make them smaller.</a:t>
            </a:r>
            <a:endParaRPr lang="en-US" sz="1200" dirty="0" smtClean="0"/>
          </a:p>
          <a:p>
            <a:pPr marL="228600" indent="-228600">
              <a:buFont typeface="+mj-lt"/>
              <a:buAutoNum type="arabicPeriod"/>
            </a:pPr>
            <a:r>
              <a:rPr lang="en-US" sz="1200" dirty="0" smtClean="0"/>
              <a:t>Also with the four circles selected, position the circles so that they cover the bullet on the rectangles, and then on the </a:t>
            </a:r>
            <a:r>
              <a:rPr lang="en-US" sz="1200" b="1" dirty="0" smtClean="0"/>
              <a:t>Home</a:t>
            </a:r>
            <a:r>
              <a:rPr lang="en-US" sz="1200" baseline="0" dirty="0" smtClean="0"/>
              <a:t> tab, in the </a:t>
            </a:r>
            <a:r>
              <a:rPr lang="en-US" sz="1200" b="1" baseline="0" dirty="0" smtClean="0"/>
              <a:t>Font</a:t>
            </a:r>
            <a:r>
              <a:rPr lang="en-US" sz="1200" baseline="0" dirty="0" smtClean="0"/>
              <a:t> group, in the </a:t>
            </a:r>
            <a:r>
              <a:rPr lang="en-US" sz="1200" b="1" baseline="0" dirty="0" smtClean="0"/>
              <a:t>Font</a:t>
            </a:r>
            <a:r>
              <a:rPr lang="en-US" sz="1200" baseline="0" dirty="0" smtClean="0"/>
              <a:t> </a:t>
            </a:r>
            <a:r>
              <a:rPr lang="en-US" sz="1200" b="1" baseline="0" dirty="0" smtClean="0"/>
              <a:t>Color</a:t>
            </a:r>
            <a:r>
              <a:rPr lang="en-US" sz="1200" baseline="0" dirty="0" smtClean="0"/>
              <a:t> list, under </a:t>
            </a:r>
            <a:r>
              <a:rPr lang="en-US" sz="1200" b="1" baseline="0" dirty="0" smtClean="0"/>
              <a:t>Theme</a:t>
            </a:r>
            <a:r>
              <a:rPr lang="en-US" sz="1200" baseline="0" dirty="0" smtClean="0"/>
              <a:t> </a:t>
            </a:r>
            <a:r>
              <a:rPr lang="en-US" sz="1200" b="1" baseline="0" dirty="0" smtClean="0"/>
              <a:t>Colors</a:t>
            </a:r>
            <a:r>
              <a:rPr lang="en-US" sz="1200" baseline="0" dirty="0" smtClean="0"/>
              <a:t> select </a:t>
            </a:r>
            <a:r>
              <a:rPr lang="en-US" sz="1200" b="1" baseline="0" dirty="0" smtClean="0"/>
              <a:t>White, Background 1, Darker 50% </a:t>
            </a:r>
            <a:r>
              <a:rPr lang="en-US" sz="1200" baseline="0" dirty="0" smtClean="0"/>
              <a:t>(sixth row, first option from the left). </a:t>
            </a:r>
            <a:endParaRPr lang="en-US" sz="1200" dirty="0" smtClean="0"/>
          </a:p>
          <a:p>
            <a:pPr marL="228600" indent="-228600">
              <a:buFont typeface="+mj-lt"/>
              <a:buAutoNum type="arabicPeriod"/>
            </a:pPr>
            <a:r>
              <a:rPr lang="en-US" sz="1200" dirty="0" smtClean="0"/>
              <a:t>Also</a:t>
            </a:r>
            <a:r>
              <a:rPr lang="en-US" sz="1200" baseline="0" dirty="0" smtClean="0"/>
              <a:t> o</a:t>
            </a:r>
            <a:r>
              <a:rPr lang="en-US" sz="1200" dirty="0" smtClean="0"/>
              <a:t>n the </a:t>
            </a:r>
            <a:r>
              <a:rPr lang="en-US" sz="1200" b="1" dirty="0" smtClean="0"/>
              <a:t>Home</a:t>
            </a:r>
            <a:r>
              <a:rPr lang="en-US" sz="1200" dirty="0" smtClean="0"/>
              <a:t> tab, in the bottom right corner of the </a:t>
            </a:r>
            <a:r>
              <a:rPr lang="en-US" sz="1200" b="1" dirty="0" smtClean="0"/>
              <a:t>Drawing</a:t>
            </a:r>
            <a:r>
              <a:rPr lang="en-US" sz="1200" dirty="0" smtClean="0"/>
              <a:t> group,</a:t>
            </a:r>
            <a:r>
              <a:rPr lang="en-US" sz="1200" baseline="0" dirty="0" smtClean="0"/>
              <a:t> click the </a:t>
            </a:r>
            <a:r>
              <a:rPr lang="en-US" sz="1200" b="1" baseline="0" dirty="0" smtClean="0"/>
              <a:t>Format</a:t>
            </a:r>
            <a:r>
              <a:rPr lang="en-US" sz="1200" baseline="0" dirty="0" smtClean="0"/>
              <a:t> </a:t>
            </a:r>
            <a:r>
              <a:rPr lang="en-US" sz="1200" b="1" baseline="0" dirty="0" smtClean="0"/>
              <a:t>Shape</a:t>
            </a:r>
            <a:r>
              <a:rPr lang="en-US" sz="1200" baseline="0" dirty="0" smtClean="0"/>
              <a:t> dialog box launcher. In the </a:t>
            </a:r>
            <a:r>
              <a:rPr lang="en-US" sz="1200" b="1" baseline="0" dirty="0" smtClean="0"/>
              <a:t>Format</a:t>
            </a:r>
            <a:r>
              <a:rPr lang="en-US" sz="1200" baseline="0" dirty="0" smtClean="0"/>
              <a:t> </a:t>
            </a:r>
            <a:r>
              <a:rPr lang="en-US" sz="1200" b="1" baseline="0" dirty="0" smtClean="0"/>
              <a:t>Shape</a:t>
            </a:r>
            <a:r>
              <a:rPr lang="en-US" sz="1200" baseline="0" dirty="0" smtClean="0"/>
              <a:t> dialog box, click </a:t>
            </a:r>
            <a:r>
              <a:rPr lang="en-US" sz="1200" b="1" baseline="0" dirty="0" smtClean="0"/>
              <a:t>Fill</a:t>
            </a:r>
            <a:r>
              <a:rPr lang="en-US" sz="1200" baseline="0" dirty="0" smtClean="0"/>
              <a:t> in the left pane, in the </a:t>
            </a:r>
            <a:r>
              <a:rPr lang="en-US" sz="1200" b="1" baseline="0" dirty="0" smtClean="0"/>
              <a:t>Fill</a:t>
            </a:r>
            <a:r>
              <a:rPr lang="en-US" sz="1200" baseline="0" dirty="0" smtClean="0"/>
              <a:t> pane, click </a:t>
            </a:r>
            <a:r>
              <a:rPr lang="en-US" sz="1200" b="1" baseline="0" dirty="0" smtClean="0"/>
              <a:t>Gradient fill</a:t>
            </a:r>
            <a:r>
              <a:rPr lang="en-US" sz="1200" baseline="0" dirty="0" smtClean="0"/>
              <a:t>, and then do the following:</a:t>
            </a:r>
          </a:p>
          <a:p>
            <a:pPr marL="685800" lvl="1" indent="-228600">
              <a:buFont typeface="Arial" pitchFamily="34" charset="0"/>
              <a:buChar char="•"/>
            </a:pPr>
            <a:r>
              <a:rPr lang="en-US" sz="1200" baseline="0" dirty="0" smtClean="0"/>
              <a:t>In the </a:t>
            </a:r>
            <a:r>
              <a:rPr lang="en-US" sz="1200" b="1" baseline="0" dirty="0" smtClean="0"/>
              <a:t>Type</a:t>
            </a:r>
            <a:r>
              <a:rPr lang="en-US" sz="1200" baseline="0" dirty="0" smtClean="0"/>
              <a:t> list, select </a:t>
            </a:r>
            <a:r>
              <a:rPr lang="en-US" sz="1200" b="1" baseline="0" dirty="0" smtClean="0"/>
              <a:t>Radial</a:t>
            </a:r>
            <a:r>
              <a:rPr lang="en-US" sz="1200" baseline="0" dirty="0" smtClean="0"/>
              <a:t>.</a:t>
            </a:r>
          </a:p>
          <a:p>
            <a:pPr marL="685800" lvl="1" indent="-228600">
              <a:buFont typeface="Arial" pitchFamily="34" charset="0"/>
              <a:buChar char="•"/>
            </a:pPr>
            <a:r>
              <a:rPr lang="en-US" sz="1200" baseline="0" dirty="0" smtClean="0"/>
              <a:t>In the </a:t>
            </a:r>
            <a:r>
              <a:rPr lang="en-US" sz="1200" b="1" baseline="0" dirty="0" smtClean="0"/>
              <a:t>Direction</a:t>
            </a:r>
            <a:r>
              <a:rPr lang="en-US" sz="1200" baseline="0" dirty="0" smtClean="0"/>
              <a:t> list, select </a:t>
            </a:r>
            <a:r>
              <a:rPr lang="en-US" sz="1200" b="1" baseline="0" dirty="0" smtClean="0"/>
              <a:t>From</a:t>
            </a:r>
            <a:r>
              <a:rPr lang="en-US" sz="1200" baseline="0" dirty="0" smtClean="0"/>
              <a:t> </a:t>
            </a:r>
            <a:r>
              <a:rPr lang="en-US" sz="1200" b="1" baseline="0" dirty="0" smtClean="0"/>
              <a:t>Center</a:t>
            </a:r>
            <a:r>
              <a:rPr lang="en-US" sz="1200" baseline="0" dirty="0" smtClean="0"/>
              <a:t> (third option from the left).</a:t>
            </a:r>
          </a:p>
          <a:p>
            <a:pPr marL="685800" lvl="1" indent="-228600">
              <a:buFont typeface="Arial" pitchFamily="34" charset="0"/>
              <a:buChar char="•"/>
            </a:pP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Gradient stops</a:t>
            </a:r>
            <a:r>
              <a:rPr lang="en-US" sz="1200" kern="1200" dirty="0" smtClean="0">
                <a:solidFill>
                  <a:schemeClr val="tx1"/>
                </a:solidFill>
                <a:latin typeface="+mn-lt"/>
                <a:ea typeface="+mn-ea"/>
                <a:cs typeface="+mn-cs"/>
              </a:rPr>
              <a:t>, click </a:t>
            </a:r>
            <a:r>
              <a:rPr lang="en-US" sz="1200" b="1" kern="1200" dirty="0" smtClean="0">
                <a:solidFill>
                  <a:schemeClr val="tx1"/>
                </a:solidFill>
                <a:latin typeface="+mn-lt"/>
                <a:ea typeface="+mn-ea"/>
                <a:cs typeface="+mn-cs"/>
              </a:rPr>
              <a:t>Add gradient stop</a:t>
            </a:r>
            <a:r>
              <a:rPr lang="en-US" sz="1200" b="0" kern="1200" dirty="0" smtClean="0">
                <a:solidFill>
                  <a:schemeClr val="tx1"/>
                </a:solidFill>
                <a:latin typeface="+mn-lt"/>
                <a:ea typeface="+mn-ea"/>
                <a:cs typeface="+mn-cs"/>
              </a:rPr>
              <a:t> or </a:t>
            </a:r>
            <a:r>
              <a:rPr lang="en-US" sz="1200" b="1" kern="1200" dirty="0" smtClean="0">
                <a:solidFill>
                  <a:schemeClr val="tx1"/>
                </a:solidFill>
                <a:latin typeface="+mn-lt"/>
                <a:ea typeface="+mn-ea"/>
                <a:cs typeface="+mn-cs"/>
              </a:rPr>
              <a:t>Remove gradient stop</a:t>
            </a:r>
            <a:r>
              <a:rPr lang="en-US" sz="1200" kern="1200" dirty="0" smtClean="0">
                <a:solidFill>
                  <a:schemeClr val="tx1"/>
                </a:solidFill>
                <a:latin typeface="+mn-lt"/>
                <a:ea typeface="+mn-ea"/>
                <a:cs typeface="+mn-cs"/>
              </a:rPr>
              <a:t> until two stops appear in </a:t>
            </a:r>
            <a:r>
              <a:rPr lang="en-US" sz="1200" kern="1200" smtClean="0">
                <a:solidFill>
                  <a:schemeClr val="tx1"/>
                </a:solidFill>
                <a:latin typeface="+mn-lt"/>
                <a:ea typeface="+mn-ea"/>
                <a:cs typeface="+mn-cs"/>
              </a:rPr>
              <a:t>the slider</a:t>
            </a:r>
            <a:endParaRPr lang="en-US" sz="1200" kern="1200" dirty="0" smtClean="0">
              <a:solidFill>
                <a:schemeClr val="tx1"/>
              </a:solidFill>
              <a:latin typeface="+mn-lt"/>
              <a:ea typeface="+mn-ea"/>
              <a:cs typeface="+mn-cs"/>
            </a:endParaRPr>
          </a:p>
          <a:p>
            <a:pPr marL="228600" lvl="0" indent="-228600">
              <a:buFont typeface="+mj-lt"/>
              <a:buAutoNum type="arabicPeriod"/>
            </a:pPr>
            <a:r>
              <a:rPr lang="en-US" sz="1200" kern="1200" dirty="0" smtClean="0">
                <a:solidFill>
                  <a:schemeClr val="tx1"/>
                </a:solidFill>
                <a:latin typeface="+mn-lt"/>
                <a:ea typeface="+mn-ea"/>
                <a:cs typeface="+mn-cs"/>
              </a:rPr>
              <a:t>Also under </a:t>
            </a:r>
            <a:r>
              <a:rPr lang="en-US" sz="1200" b="1" kern="1200" dirty="0" smtClean="0">
                <a:solidFill>
                  <a:schemeClr val="tx1"/>
                </a:solidFill>
                <a:latin typeface="+mn-lt"/>
                <a:ea typeface="+mn-ea"/>
                <a:cs typeface="+mn-cs"/>
              </a:rPr>
              <a:t>Gradient stops</a:t>
            </a:r>
            <a:r>
              <a:rPr lang="en-US" sz="1200" kern="1200" dirty="0" smtClean="0">
                <a:solidFill>
                  <a:schemeClr val="tx1"/>
                </a:solidFill>
                <a:latin typeface="+mn-lt"/>
                <a:ea typeface="+mn-ea"/>
                <a:cs typeface="+mn-cs"/>
              </a:rPr>
              <a:t>, customize the gradient stops that you added as follows:</a:t>
            </a: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0" kern="1200" dirty="0" smtClean="0">
                <a:solidFill>
                  <a:schemeClr val="tx1"/>
                </a:solidFill>
                <a:latin typeface="+mn-lt"/>
                <a:ea typeface="+mn-ea"/>
                <a:cs typeface="+mn-cs"/>
              </a:rPr>
              <a:t>the first stop in the slider</a:t>
            </a:r>
            <a:r>
              <a:rPr lang="en-US" sz="1200" kern="1200" dirty="0" smtClean="0">
                <a:solidFill>
                  <a:schemeClr val="tx1"/>
                </a:solidFill>
                <a:latin typeface="+mn-lt"/>
                <a:ea typeface="+mn-ea"/>
                <a:cs typeface="+mn-cs"/>
              </a:rPr>
              <a:t>, and then do the following:</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0%</a:t>
            </a:r>
            <a:r>
              <a:rPr lang="en-US" sz="1200" b="0" kern="1200" dirty="0" smtClean="0">
                <a:solidFill>
                  <a:schemeClr val="tx1"/>
                </a:solidFill>
                <a:latin typeface="+mn-lt"/>
                <a:ea typeface="+mn-ea"/>
                <a:cs typeface="+mn-cs"/>
              </a:rPr>
              <a:t>.</a:t>
            </a:r>
          </a:p>
          <a:p>
            <a:pPr marL="1143000" lvl="2"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Theme</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Colors</a:t>
            </a:r>
            <a:r>
              <a:rPr lang="en-US" sz="1200" kern="1200" baseline="0" dirty="0" smtClean="0">
                <a:solidFill>
                  <a:schemeClr val="tx1"/>
                </a:solidFill>
                <a:latin typeface="+mn-lt"/>
                <a:ea typeface="+mn-ea"/>
                <a:cs typeface="+mn-cs"/>
              </a:rPr>
              <a:t> select </a:t>
            </a:r>
            <a:r>
              <a:rPr lang="en-US" sz="1200" b="1" kern="1200" baseline="0" dirty="0" smtClean="0">
                <a:solidFill>
                  <a:schemeClr val="tx1"/>
                </a:solidFill>
                <a:latin typeface="+mn-lt"/>
                <a:ea typeface="+mn-ea"/>
                <a:cs typeface="+mn-cs"/>
              </a:rPr>
              <a:t>White, Background 1 </a:t>
            </a:r>
            <a:r>
              <a:rPr lang="en-US" sz="1200" b="0" baseline="0" dirty="0" smtClean="0">
                <a:solidFill>
                  <a:schemeClr val="accent6"/>
                </a:solidFill>
                <a:latin typeface="+mn-lt"/>
              </a:rPr>
              <a:t>(first row, first option from the left). </a:t>
            </a:r>
            <a:endParaRPr lang="en-US" sz="1200" b="1" kern="1200" baseline="0" dirty="0" smtClean="0">
              <a:solidFill>
                <a:schemeClr val="tx1"/>
              </a:solidFill>
              <a:latin typeface="+mn-lt"/>
              <a:ea typeface="+mn-ea"/>
              <a:cs typeface="+mn-cs"/>
            </a:endParaRP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0" kern="1200" dirty="0" smtClean="0">
                <a:solidFill>
                  <a:schemeClr val="tx1"/>
                </a:solidFill>
                <a:latin typeface="+mn-lt"/>
                <a:ea typeface="+mn-ea"/>
                <a:cs typeface="+mn-cs"/>
              </a:rPr>
              <a:t>the last stop in the slider</a:t>
            </a:r>
            <a:r>
              <a:rPr lang="en-US" sz="1200" kern="1200" dirty="0" smtClean="0">
                <a:solidFill>
                  <a:schemeClr val="tx1"/>
                </a:solidFill>
                <a:latin typeface="+mn-lt"/>
                <a:ea typeface="+mn-ea"/>
                <a:cs typeface="+mn-cs"/>
              </a:rPr>
              <a:t>, and then do the following: </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100%</a:t>
            </a:r>
            <a:r>
              <a:rPr lang="en-US" sz="1200" kern="1200" dirty="0" smtClean="0">
                <a:solidFill>
                  <a:schemeClr val="tx1"/>
                </a:solidFill>
                <a:latin typeface="+mn-lt"/>
                <a:ea typeface="+mn-ea"/>
                <a:cs typeface="+mn-cs"/>
              </a:rPr>
              <a:t>.</a:t>
            </a:r>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smtClean="0"/>
              <a:t>Click the button next to </a:t>
            </a:r>
            <a:r>
              <a:rPr lang="en-US" sz="1200" b="1" dirty="0" smtClean="0"/>
              <a:t>Color</a:t>
            </a:r>
            <a:r>
              <a:rPr lang="en-US" sz="1200" dirty="0" smtClean="0"/>
              <a:t>, </a:t>
            </a:r>
            <a:r>
              <a:rPr lang="en-US" sz="1200" kern="1200" dirty="0" smtClean="0">
                <a:solidFill>
                  <a:schemeClr val="tx1"/>
                </a:solidFill>
                <a:latin typeface="+mn-lt"/>
                <a:ea typeface="+mn-ea"/>
                <a:cs typeface="+mn-cs"/>
              </a:rPr>
              <a:t>and then under </a:t>
            </a:r>
            <a:r>
              <a:rPr lang="en-US" sz="1200" b="1" kern="1200" dirty="0" smtClean="0">
                <a:solidFill>
                  <a:schemeClr val="tx1"/>
                </a:solidFill>
                <a:latin typeface="+mn-lt"/>
                <a:ea typeface="+mn-ea"/>
                <a:cs typeface="+mn-cs"/>
              </a:rPr>
              <a:t>Theme</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Colors</a:t>
            </a:r>
            <a:r>
              <a:rPr lang="en-US" sz="1200" kern="1200" baseline="0" dirty="0" smtClean="0">
                <a:solidFill>
                  <a:schemeClr val="tx1"/>
                </a:solidFill>
                <a:latin typeface="+mn-lt"/>
                <a:ea typeface="+mn-ea"/>
                <a:cs typeface="+mn-cs"/>
              </a:rPr>
              <a:t> select </a:t>
            </a:r>
            <a:r>
              <a:rPr lang="en-US" sz="1200" b="1" kern="1200" baseline="0" dirty="0" smtClean="0">
                <a:solidFill>
                  <a:schemeClr val="tx1"/>
                </a:solidFill>
                <a:latin typeface="+mn-lt"/>
                <a:ea typeface="+mn-ea"/>
                <a:cs typeface="+mn-cs"/>
              </a:rPr>
              <a:t>White, Background 2, Darker 25% </a:t>
            </a:r>
            <a:r>
              <a:rPr lang="en-US" sz="1200" b="0" baseline="0" dirty="0" smtClean="0">
                <a:solidFill>
                  <a:schemeClr val="accent6"/>
                </a:solidFill>
                <a:latin typeface="+mn-lt"/>
              </a:rPr>
              <a:t>(fourth row, first option from the left). </a:t>
            </a:r>
            <a:endParaRPr lang="en-US" sz="1200" dirty="0" smtClean="0"/>
          </a:p>
          <a:p>
            <a:pPr marL="228600" indent="-228600">
              <a:buFont typeface="+mj-lt"/>
              <a:buAutoNum type="arabicPeriod"/>
            </a:pPr>
            <a:endParaRPr lang="en-US" sz="1200" dirty="0" smtClean="0"/>
          </a:p>
          <a:p>
            <a:pPr marL="228600" indent="-228600">
              <a:buFont typeface="+mj-lt"/>
              <a:buNone/>
            </a:pPr>
            <a:endParaRPr lang="en-US" sz="1200" dirty="0" smtClean="0"/>
          </a:p>
          <a:p>
            <a:pPr marL="228600" indent="-228600">
              <a:buFont typeface="+mj-lt"/>
              <a:buNone/>
            </a:pPr>
            <a:r>
              <a:rPr lang="en-US" sz="1200" dirty="0" smtClean="0"/>
              <a:t>To</a:t>
            </a:r>
            <a:r>
              <a:rPr lang="en-US" sz="1200" baseline="0" dirty="0" smtClean="0"/>
              <a:t> reproduce the animation effects on this slide, do the following:</a:t>
            </a:r>
            <a:endParaRPr lang="en-US" sz="1200" dirty="0" smtClean="0"/>
          </a:p>
          <a:p>
            <a:pPr marL="228600" indent="-228600">
              <a:buFont typeface="+mj-lt"/>
              <a:buAutoNum type="arabicPeriod"/>
            </a:pPr>
            <a:r>
              <a:rPr lang="en-US" sz="1200" dirty="0" smtClean="0"/>
              <a:t>On the slide, select the SmartArt graphic. On the </a:t>
            </a:r>
            <a:r>
              <a:rPr lang="en-US" sz="1200" b="1" dirty="0" smtClean="0"/>
              <a:t>Animations</a:t>
            </a:r>
            <a:r>
              <a:rPr lang="en-US" sz="1200" dirty="0" smtClean="0"/>
              <a:t> tab, in the </a:t>
            </a:r>
            <a:r>
              <a:rPr lang="en-US" sz="1200" b="1" dirty="0" smtClean="0"/>
              <a:t>Advanced</a:t>
            </a:r>
            <a:r>
              <a:rPr lang="en-US" sz="1200" b="1" baseline="0" dirty="0" smtClean="0"/>
              <a:t> Animation </a:t>
            </a:r>
            <a:r>
              <a:rPr lang="en-US" sz="1200" baseline="0" dirty="0" smtClean="0"/>
              <a:t>group, click </a:t>
            </a:r>
            <a:r>
              <a:rPr lang="en-US" sz="1200" b="1" baseline="0" dirty="0" smtClean="0"/>
              <a:t>Add Animation</a:t>
            </a:r>
            <a:r>
              <a:rPr lang="en-US" sz="1200" baseline="0" dirty="0" smtClean="0"/>
              <a:t>, and then under </a:t>
            </a:r>
            <a:r>
              <a:rPr lang="en-US" sz="1200" b="1" baseline="0" dirty="0" smtClean="0"/>
              <a:t>Entrance</a:t>
            </a:r>
            <a:r>
              <a:rPr lang="en-US" sz="1200" baseline="0" dirty="0" smtClean="0"/>
              <a:t> click </a:t>
            </a:r>
            <a:r>
              <a:rPr lang="en-US" sz="1200" b="1" baseline="0" dirty="0" smtClean="0"/>
              <a:t>Fade</a:t>
            </a:r>
            <a:r>
              <a:rPr lang="en-US" sz="1200" baseline="0" dirty="0" smtClean="0"/>
              <a:t>.</a:t>
            </a:r>
            <a:endParaRPr lang="en-US" sz="1200" dirty="0" smtClean="0"/>
          </a:p>
          <a:p>
            <a:pPr marL="228600" indent="-228600">
              <a:buFont typeface="+mj-lt"/>
              <a:buAutoNum type="arabicPeriod"/>
            </a:pPr>
            <a:r>
              <a:rPr lang="en-US" sz="1200" dirty="0" smtClean="0"/>
              <a:t>Also on</a:t>
            </a:r>
            <a:r>
              <a:rPr lang="en-US" sz="1200" baseline="0" dirty="0" smtClean="0"/>
              <a:t> the </a:t>
            </a:r>
            <a:r>
              <a:rPr lang="en-US" sz="1200" b="1" baseline="0" dirty="0" smtClean="0"/>
              <a:t>Animations</a:t>
            </a:r>
            <a:r>
              <a:rPr lang="en-US" sz="1200" baseline="0" dirty="0" smtClean="0"/>
              <a:t> tab, in the </a:t>
            </a:r>
            <a:r>
              <a:rPr lang="en-US" sz="1200" b="1" baseline="0" dirty="0" smtClean="0"/>
              <a:t>Advanced Animation</a:t>
            </a:r>
            <a:r>
              <a:rPr lang="en-US" sz="1200" baseline="0" dirty="0" smtClean="0"/>
              <a:t> group, click </a:t>
            </a:r>
            <a:r>
              <a:rPr lang="en-US" sz="1200" b="1" baseline="0" dirty="0" smtClean="0"/>
              <a:t>Add Animation</a:t>
            </a:r>
            <a:r>
              <a:rPr lang="en-US" sz="1200" baseline="0" dirty="0" smtClean="0"/>
              <a:t>, and then under </a:t>
            </a:r>
            <a:r>
              <a:rPr lang="en-US" sz="1200" b="1" baseline="0" dirty="0" smtClean="0"/>
              <a:t>Motion Paths </a:t>
            </a:r>
            <a:r>
              <a:rPr lang="en-US" sz="1200" baseline="0" dirty="0" smtClean="0"/>
              <a:t>click </a:t>
            </a:r>
            <a:r>
              <a:rPr lang="en-US" sz="1200" b="1" baseline="0" dirty="0" smtClean="0"/>
              <a:t>Lines</a:t>
            </a:r>
            <a:r>
              <a:rPr lang="en-US" sz="1200" baseline="0" dirty="0" smtClean="0"/>
              <a:t>.</a:t>
            </a:r>
          </a:p>
          <a:p>
            <a:pPr marL="228600" indent="-228600">
              <a:buFont typeface="+mj-lt"/>
              <a:buAutoNum type="arabicPeriod"/>
            </a:pPr>
            <a:r>
              <a:rPr lang="en-US" sz="1200" baseline="0" dirty="0" smtClean="0"/>
              <a:t>Also on the </a:t>
            </a:r>
            <a:r>
              <a:rPr lang="en-US" sz="1200" b="1" baseline="0" dirty="0" smtClean="0"/>
              <a:t>Animations</a:t>
            </a:r>
            <a:r>
              <a:rPr lang="en-US" sz="1200" baseline="0" dirty="0" smtClean="0"/>
              <a:t> tab, in the </a:t>
            </a:r>
            <a:r>
              <a:rPr lang="en-US" sz="1200" b="1" baseline="0" dirty="0" smtClean="0"/>
              <a:t>Animation</a:t>
            </a:r>
            <a:r>
              <a:rPr lang="en-US" sz="1200" baseline="0" dirty="0" smtClean="0"/>
              <a:t> group, click </a:t>
            </a:r>
            <a:r>
              <a:rPr lang="en-US" sz="1200" b="1" baseline="0" dirty="0" smtClean="0"/>
              <a:t>Effect Options</a:t>
            </a:r>
            <a:r>
              <a:rPr lang="en-US" sz="1200" baseline="0" dirty="0" smtClean="0"/>
              <a:t>, and then click </a:t>
            </a:r>
            <a:r>
              <a:rPr lang="en-US" sz="1200" b="1" baseline="0" dirty="0" smtClean="0"/>
              <a:t>Right</a:t>
            </a:r>
            <a:r>
              <a:rPr lang="en-US" sz="1200" baseline="0" dirty="0" smtClean="0"/>
              <a: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On the slide, right-click the motion path and select </a:t>
            </a:r>
            <a:r>
              <a:rPr lang="en-US" sz="1200" b="1" baseline="0" dirty="0" smtClean="0"/>
              <a:t>Reverse</a:t>
            </a:r>
            <a:r>
              <a:rPr lang="en-US" sz="1200" baseline="0" dirty="0" smtClean="0"/>
              <a:t> </a:t>
            </a:r>
            <a:r>
              <a:rPr lang="en-US" sz="1200" b="1" baseline="0" dirty="0" smtClean="0"/>
              <a:t>Path</a:t>
            </a:r>
            <a:r>
              <a:rPr lang="en-US" sz="1200" baseline="0" dirty="0" smtClean="0"/>
              <a:t> </a:t>
            </a:r>
            <a:r>
              <a:rPr lang="en-US" sz="1200" b="1" baseline="0" dirty="0" smtClean="0"/>
              <a:t>Direction</a:t>
            </a:r>
            <a:r>
              <a:rPr lang="en-US" sz="1200" baseline="0" dirty="0" smtClean="0"/>
              <a:t>.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On the </a:t>
            </a:r>
            <a:r>
              <a:rPr lang="en-US" sz="1200" b="1" baseline="0" dirty="0" smtClean="0"/>
              <a:t>Animations</a:t>
            </a:r>
            <a:r>
              <a:rPr lang="en-US" sz="1200" baseline="0" dirty="0" smtClean="0"/>
              <a:t> tab, in the </a:t>
            </a:r>
            <a:r>
              <a:rPr lang="en-US" sz="1200" b="1" baseline="0" dirty="0" smtClean="0"/>
              <a:t>Advanced Animation </a:t>
            </a:r>
            <a:r>
              <a:rPr lang="en-US" sz="1200" baseline="0" dirty="0" smtClean="0"/>
              <a:t>group, click </a:t>
            </a:r>
            <a:r>
              <a:rPr lang="en-US" sz="1200" b="1" baseline="0" dirty="0" smtClean="0"/>
              <a:t>Animation Pane</a:t>
            </a:r>
            <a:r>
              <a:rPr lang="en-US" sz="1200" baseline="0" dirty="0" smtClean="0"/>
              <a:t>. </a:t>
            </a:r>
            <a:r>
              <a:rPr lang="en-US" sz="1200" dirty="0" smtClean="0"/>
              <a:t>Press and hold CTRL, and select the two effects in the </a:t>
            </a:r>
            <a:r>
              <a:rPr lang="en-US" sz="1200" b="1" dirty="0" smtClean="0"/>
              <a:t>Animation Pane</a:t>
            </a:r>
            <a:r>
              <a:rPr lang="en-US" sz="1200" dirty="0" smtClean="0"/>
              <a:t>.</a:t>
            </a:r>
            <a:r>
              <a:rPr lang="en-US" sz="1200" baseline="0" dirty="0" smtClean="0"/>
              <a:t> Click the arrow to the right of the selected effects and select </a:t>
            </a:r>
            <a:r>
              <a:rPr lang="en-US" sz="1200" b="1" baseline="0" dirty="0" smtClean="0"/>
              <a:t>Effect</a:t>
            </a:r>
            <a:r>
              <a:rPr lang="en-US" sz="1200" baseline="0" dirty="0" smtClean="0"/>
              <a:t> </a:t>
            </a:r>
            <a:r>
              <a:rPr lang="en-US" sz="1200" b="1" baseline="0" dirty="0" smtClean="0"/>
              <a:t>Options</a:t>
            </a:r>
            <a:r>
              <a:rPr lang="en-US" sz="1200" baseline="0" dirty="0" smtClean="0"/>
              <a:t>. In the </a:t>
            </a:r>
            <a:r>
              <a:rPr lang="en-US" sz="1200" b="1" baseline="0" dirty="0" smtClean="0"/>
              <a:t>Effects</a:t>
            </a:r>
            <a:r>
              <a:rPr lang="en-US" sz="1200" baseline="0" dirty="0" smtClean="0"/>
              <a:t> </a:t>
            </a:r>
            <a:r>
              <a:rPr lang="en-US" sz="1200" b="1" baseline="0" dirty="0" smtClean="0"/>
              <a:t>Options</a:t>
            </a:r>
            <a:r>
              <a:rPr lang="en-US" sz="1200" baseline="0" dirty="0" smtClean="0"/>
              <a:t> dialog box, do the following:</a:t>
            </a:r>
          </a:p>
          <a:p>
            <a:pPr marL="1143000" lvl="2" indent="-228600">
              <a:buFont typeface="Arial" pitchFamily="34" charset="0"/>
              <a:buChar char="•"/>
            </a:pPr>
            <a:r>
              <a:rPr lang="en-US" sz="1200" baseline="0" dirty="0" smtClean="0"/>
              <a:t>On the </a:t>
            </a:r>
            <a:r>
              <a:rPr lang="en-US" sz="1200" b="1" baseline="0" dirty="0" smtClean="0"/>
              <a:t>Timing</a:t>
            </a:r>
            <a:r>
              <a:rPr lang="en-US" sz="1200" baseline="0" dirty="0" smtClean="0"/>
              <a:t> tab, in the </a:t>
            </a:r>
            <a:r>
              <a:rPr lang="en-US" sz="1200" b="1" baseline="0" dirty="0" smtClean="0"/>
              <a:t>Duration </a:t>
            </a:r>
            <a:r>
              <a:rPr lang="en-US" sz="1200" b="0" baseline="0" dirty="0" smtClean="0"/>
              <a:t>box</a:t>
            </a:r>
            <a:r>
              <a:rPr lang="en-US" sz="1200" baseline="0" dirty="0" smtClean="0"/>
              <a:t> enter </a:t>
            </a:r>
            <a:r>
              <a:rPr lang="en-US" sz="1200" b="1" baseline="0" dirty="0" smtClean="0"/>
              <a:t>1.00</a:t>
            </a:r>
            <a:r>
              <a:rPr lang="en-US" sz="1200" baseline="0" dirty="0" smtClean="0"/>
              <a:t>.</a:t>
            </a:r>
            <a:endParaRPr lang="en-US" sz="1200" dirty="0" smtClean="0"/>
          </a:p>
          <a:p>
            <a:pPr marL="1143000" lvl="2" indent="-228600">
              <a:buFont typeface="Arial" pitchFamily="34" charset="0"/>
              <a:buChar char="•"/>
            </a:pPr>
            <a:r>
              <a:rPr lang="en-US" sz="1200" baseline="0" dirty="0" smtClean="0"/>
              <a:t>On the </a:t>
            </a:r>
            <a:r>
              <a:rPr lang="en-US" sz="1200" b="1" baseline="0" dirty="0" err="1" smtClean="0"/>
              <a:t>SmartArt</a:t>
            </a:r>
            <a:r>
              <a:rPr lang="en-US" sz="1200" baseline="0" dirty="0" smtClean="0"/>
              <a:t> </a:t>
            </a:r>
            <a:r>
              <a:rPr lang="en-US" sz="1200" b="1" baseline="0" dirty="0" smtClean="0"/>
              <a:t>Animation</a:t>
            </a:r>
            <a:r>
              <a:rPr lang="en-US" sz="1200" baseline="0" dirty="0" smtClean="0"/>
              <a:t> tab, in the </a:t>
            </a:r>
            <a:r>
              <a:rPr lang="en-US" sz="1200" b="1" baseline="0" dirty="0" smtClean="0"/>
              <a:t>Group</a:t>
            </a:r>
            <a:r>
              <a:rPr lang="en-US" sz="1200" baseline="0" dirty="0" smtClean="0"/>
              <a:t> graphic list select </a:t>
            </a:r>
            <a:r>
              <a:rPr lang="en-US" sz="1200" b="1" baseline="0" dirty="0" smtClean="0"/>
              <a:t>One</a:t>
            </a:r>
            <a:r>
              <a:rPr lang="en-US" sz="1200" baseline="0" dirty="0" smtClean="0"/>
              <a:t> </a:t>
            </a:r>
            <a:r>
              <a:rPr lang="en-US" sz="1200" b="1" baseline="0" dirty="0" smtClean="0"/>
              <a:t>by</a:t>
            </a:r>
            <a:r>
              <a:rPr lang="en-US" sz="1200" baseline="0" dirty="0" smtClean="0"/>
              <a:t> </a:t>
            </a:r>
            <a:r>
              <a:rPr lang="en-US" sz="1200" b="1" baseline="0" dirty="0" smtClean="0"/>
              <a:t>one</a:t>
            </a:r>
            <a:r>
              <a:rPr lang="en-US" sz="1200" b="0" baseline="0" dirty="0" smtClean="0"/>
              <a:t>.</a:t>
            </a:r>
          </a:p>
          <a:p>
            <a:pPr marL="1143000" lvl="2" indent="-228600">
              <a:buFont typeface="Arial" pitchFamily="34" charset="0"/>
              <a:buChar char="•"/>
            </a:pPr>
            <a:r>
              <a:rPr lang="en-US" sz="1200" b="0" baseline="0" dirty="0" smtClean="0"/>
              <a:t>Click </a:t>
            </a:r>
            <a:r>
              <a:rPr lang="en-US" sz="1200" b="1" baseline="0" dirty="0" smtClean="0"/>
              <a:t>OK</a:t>
            </a:r>
            <a:r>
              <a:rPr lang="en-US" sz="1200" baseline="0" dirty="0" smtClean="0"/>
              <a:t>. </a:t>
            </a:r>
            <a:endParaRPr lang="en-US" sz="1200" dirty="0" smtClean="0"/>
          </a:p>
          <a:p>
            <a:pPr marL="228600" lvl="0" indent="-228600">
              <a:buFont typeface="+mj-lt"/>
              <a:buAutoNum type="arabicPeriod"/>
            </a:pPr>
            <a:r>
              <a:rPr lang="en-US" sz="1200" dirty="0" smtClean="0"/>
              <a:t>In the </a:t>
            </a:r>
            <a:r>
              <a:rPr lang="en-US" sz="1200" b="1" dirty="0" smtClean="0"/>
              <a:t>Animation Pane</a:t>
            </a:r>
            <a:r>
              <a:rPr lang="en-US" sz="1200" dirty="0" smtClean="0"/>
              <a:t>, click the double arrows under the two effects to show all the effects for all the shapes (16 effects)</a:t>
            </a:r>
            <a:r>
              <a:rPr lang="en-US" sz="1200" baseline="0" dirty="0" smtClean="0"/>
              <a:t>.</a:t>
            </a:r>
          </a:p>
          <a:p>
            <a:pPr marL="228600" lvl="0" indent="-228600">
              <a:buFont typeface="+mj-lt"/>
              <a:buAutoNum type="arabicPeriod"/>
            </a:pPr>
            <a:r>
              <a:rPr lang="en-US" sz="1200" dirty="0" smtClean="0"/>
              <a:t>Press and hold CTRL, and select </a:t>
            </a:r>
            <a:r>
              <a:rPr lang="en-US" sz="1200" baseline="0" dirty="0" smtClean="0"/>
              <a:t>all of the effects in the </a:t>
            </a:r>
            <a:r>
              <a:rPr lang="en-US" sz="1200" b="1" baseline="0" dirty="0" smtClean="0"/>
              <a:t>Animation Pane</a:t>
            </a:r>
            <a:r>
              <a:rPr lang="en-US" sz="1200" baseline="0" dirty="0" smtClean="0"/>
              <a:t>. On the </a:t>
            </a:r>
            <a:r>
              <a:rPr lang="en-US" sz="1200" b="1" baseline="0" dirty="0" smtClean="0"/>
              <a:t>Animations</a:t>
            </a:r>
            <a:r>
              <a:rPr lang="en-US" sz="1200" baseline="0" dirty="0" smtClean="0"/>
              <a:t> tab, in the </a:t>
            </a:r>
            <a:r>
              <a:rPr lang="en-US" sz="1200" b="1" baseline="0" dirty="0" smtClean="0"/>
              <a:t>Timing</a:t>
            </a:r>
            <a:r>
              <a:rPr lang="en-US" sz="1200" baseline="0" dirty="0" smtClean="0"/>
              <a:t> group, in the </a:t>
            </a:r>
            <a:r>
              <a:rPr lang="en-US" sz="1200" b="1" baseline="0" dirty="0" smtClean="0"/>
              <a:t>Start</a:t>
            </a:r>
            <a:r>
              <a:rPr lang="en-US" sz="1200" baseline="0" dirty="0" smtClean="0"/>
              <a:t> list, select </a:t>
            </a:r>
            <a:r>
              <a:rPr lang="en-US" sz="1200" b="1" baseline="0" dirty="0" smtClean="0"/>
              <a:t>With</a:t>
            </a:r>
            <a:r>
              <a:rPr lang="en-US" sz="1200" baseline="0" dirty="0" smtClean="0"/>
              <a:t> </a:t>
            </a:r>
            <a:r>
              <a:rPr lang="en-US" sz="1200" b="1" baseline="0" dirty="0" smtClean="0"/>
              <a:t>Previous</a:t>
            </a:r>
            <a:r>
              <a:rPr lang="en-US" sz="1200" baseline="0" dirty="0" smtClean="0"/>
              <a:t>.</a:t>
            </a:r>
            <a:endParaRPr lang="en-US" sz="1200" dirty="0" smtClean="0"/>
          </a:p>
          <a:p>
            <a:pPr marL="228600" lvl="0" indent="-228600">
              <a:buFont typeface="+mj-lt"/>
              <a:buAutoNum type="arabicPeriod"/>
            </a:pPr>
            <a:r>
              <a:rPr lang="en-US" sz="1200" dirty="0" smtClean="0"/>
              <a:t>Press and hold CTRL, and select the first, third,</a:t>
            </a:r>
            <a:r>
              <a:rPr lang="en-US" sz="1200" baseline="0" dirty="0" smtClean="0"/>
              <a:t> fifth, and seventh effects (fade entrance effects). On the </a:t>
            </a:r>
            <a:r>
              <a:rPr lang="en-US" sz="1200" b="1" baseline="0" dirty="0" smtClean="0"/>
              <a:t>Animations</a:t>
            </a:r>
            <a:r>
              <a:rPr lang="en-US" sz="1200" baseline="0" dirty="0" smtClean="0"/>
              <a:t> tab, do the following:</a:t>
            </a:r>
          </a:p>
          <a:p>
            <a:pPr marL="685800" lvl="1" indent="-228600">
              <a:buFont typeface="Arial" pitchFamily="34" charset="0"/>
              <a:buChar char="•"/>
            </a:pPr>
            <a:r>
              <a:rPr lang="en-US" sz="1200" baseline="0" dirty="0" smtClean="0"/>
              <a:t>In the </a:t>
            </a:r>
            <a:r>
              <a:rPr lang="en-US" sz="1200" b="1" baseline="0" dirty="0" smtClean="0"/>
              <a:t>Advanced</a:t>
            </a:r>
            <a:r>
              <a:rPr lang="en-US" sz="1200" baseline="0" dirty="0" smtClean="0"/>
              <a:t> </a:t>
            </a:r>
            <a:r>
              <a:rPr lang="en-US" sz="1200" b="1" baseline="0" dirty="0" smtClean="0"/>
              <a:t>Animation</a:t>
            </a:r>
            <a:r>
              <a:rPr lang="en-US" sz="1200" baseline="0" dirty="0" smtClean="0"/>
              <a:t> group, click </a:t>
            </a:r>
            <a:r>
              <a:rPr lang="en-US" sz="1200" b="1" baseline="0" dirty="0" smtClean="0"/>
              <a:t>Add Animation</a:t>
            </a:r>
            <a:r>
              <a:rPr lang="en-US" sz="1200" baseline="0" dirty="0" smtClean="0"/>
              <a:t>, and then under </a:t>
            </a:r>
            <a:r>
              <a:rPr lang="en-US" sz="1200" b="1" baseline="0" dirty="0" smtClean="0"/>
              <a:t>Entrance</a:t>
            </a:r>
            <a:r>
              <a:rPr lang="en-US" sz="1200" baseline="0" dirty="0" smtClean="0"/>
              <a:t> click </a:t>
            </a:r>
            <a:r>
              <a:rPr lang="en-US" sz="1200" b="1" baseline="0" dirty="0" smtClean="0"/>
              <a:t>Grow &amp; Turn</a:t>
            </a:r>
            <a:r>
              <a:rPr lang="en-US" sz="1200" baseline="0" dirty="0" smtClean="0"/>
              <a:t>.</a:t>
            </a:r>
          </a:p>
          <a:p>
            <a:pPr marL="685800" lvl="1" indent="-228600">
              <a:buFont typeface="Arial" pitchFamily="34" charset="0"/>
              <a:buChar char="•"/>
            </a:pPr>
            <a:r>
              <a:rPr lang="en-US" sz="1200" baseline="0" dirty="0" smtClean="0"/>
              <a:t>In the </a:t>
            </a:r>
            <a:r>
              <a:rPr lang="en-US" sz="1200" b="1" baseline="0" dirty="0" smtClean="0"/>
              <a:t>Timing</a:t>
            </a:r>
            <a:r>
              <a:rPr lang="en-US" sz="1200" baseline="0" dirty="0" smtClean="0"/>
              <a:t> group, in the </a:t>
            </a:r>
            <a:r>
              <a:rPr lang="en-US" sz="1200" b="1" baseline="0" dirty="0" smtClean="0"/>
              <a:t>Start</a:t>
            </a:r>
            <a:r>
              <a:rPr lang="en-US" sz="1200" baseline="0" dirty="0" smtClean="0"/>
              <a:t> list, select </a:t>
            </a:r>
            <a:r>
              <a:rPr lang="en-US" sz="1200" b="1" baseline="0" dirty="0" smtClean="0"/>
              <a:t>After Previous</a:t>
            </a:r>
            <a:r>
              <a:rPr lang="en-US" sz="1200" baseline="0" dirty="0" smtClean="0"/>
              <a:t>.</a:t>
            </a:r>
          </a:p>
          <a:p>
            <a:pPr marL="228600" lvl="0" indent="-228600">
              <a:buFont typeface="+mj-lt"/>
              <a:buAutoNum type="arabicPeriod"/>
            </a:pPr>
            <a:r>
              <a:rPr lang="en-US" sz="1200" dirty="0" smtClean="0"/>
              <a:t>Press and hold CTRL, and select the ninth, eleventh,</a:t>
            </a:r>
            <a:r>
              <a:rPr lang="en-US" sz="1200" baseline="0" dirty="0" smtClean="0"/>
              <a:t> thirteenth, and fifteenth effects (right motion paths) in the </a:t>
            </a:r>
            <a:r>
              <a:rPr lang="en-US" sz="1200" b="1" baseline="0" dirty="0" smtClean="0"/>
              <a:t>Animation Pane</a:t>
            </a:r>
            <a:r>
              <a:rPr lang="en-US" sz="1200" baseline="0" dirty="0" smtClean="0"/>
              <a:t>. Click the arrow next to the effect and then click </a:t>
            </a:r>
            <a:r>
              <a:rPr lang="en-US" sz="1200" b="1" dirty="0" smtClean="0"/>
              <a:t>Remove</a:t>
            </a:r>
            <a:r>
              <a:rPr lang="en-US" sz="1200" dirty="0" smtClean="0"/>
              <a:t>.</a:t>
            </a:r>
          </a:p>
          <a:p>
            <a:pPr marL="228600" lvl="0" indent="-228600">
              <a:buFont typeface="+mj-lt"/>
              <a:buAutoNum type="arabicPeriod"/>
            </a:pPr>
            <a:r>
              <a:rPr lang="en-US" sz="1200" dirty="0" smtClean="0"/>
              <a:t>Select the ninth effect (right motion path)</a:t>
            </a:r>
            <a:r>
              <a:rPr lang="en-US" sz="1200" baseline="0" dirty="0" smtClean="0"/>
              <a:t> in the </a:t>
            </a:r>
            <a:r>
              <a:rPr lang="en-US" sz="1200" b="1" baseline="0" dirty="0" smtClean="0"/>
              <a:t>Animation Pane</a:t>
            </a:r>
            <a:r>
              <a:rPr lang="en-US" sz="1200" dirty="0" smtClean="0"/>
              <a:t> and drag it before the third effect in the list.</a:t>
            </a:r>
          </a:p>
          <a:p>
            <a:pPr marL="228600" lvl="0" indent="-228600">
              <a:buFont typeface="+mj-lt"/>
              <a:buAutoNum type="arabicPeriod"/>
            </a:pPr>
            <a:r>
              <a:rPr lang="en-US" sz="1200" dirty="0" smtClean="0"/>
              <a:t>Select the tenth</a:t>
            </a:r>
            <a:r>
              <a:rPr lang="en-US" sz="1200" baseline="0" dirty="0" smtClean="0"/>
              <a:t> effect (right motion path) in the </a:t>
            </a:r>
            <a:r>
              <a:rPr lang="en-US" sz="1200" b="1" baseline="0" dirty="0" smtClean="0"/>
              <a:t>Animation Pane</a:t>
            </a:r>
            <a:r>
              <a:rPr lang="en-US" sz="1200" dirty="0" smtClean="0"/>
              <a:t> </a:t>
            </a:r>
            <a:r>
              <a:rPr lang="en-US" sz="1200" baseline="0" dirty="0" smtClean="0"/>
              <a:t> and drag it before the sixth effect in the list.</a:t>
            </a:r>
          </a:p>
          <a:p>
            <a:pPr marL="228600" lvl="0" indent="-228600">
              <a:buFont typeface="+mj-lt"/>
              <a:buAutoNum type="arabicPeriod"/>
            </a:pPr>
            <a:r>
              <a:rPr lang="en-US" sz="1200" baseline="0" dirty="0" smtClean="0"/>
              <a:t>Select the eleventh effect (right motion path) in the </a:t>
            </a:r>
            <a:r>
              <a:rPr lang="en-US" sz="1200" b="1" baseline="0" dirty="0" smtClean="0"/>
              <a:t>Animation Pane</a:t>
            </a:r>
            <a:r>
              <a:rPr lang="en-US" sz="1200" dirty="0" smtClean="0"/>
              <a:t> </a:t>
            </a:r>
            <a:r>
              <a:rPr lang="en-US" sz="1200" baseline="0" dirty="0" smtClean="0"/>
              <a:t>and drag it before the ninth effect in the list.</a:t>
            </a:r>
          </a:p>
          <a:p>
            <a:pPr marL="228600" indent="-228600">
              <a:buFont typeface="+mj-lt"/>
              <a:buNone/>
            </a:pPr>
            <a:endParaRPr lang="en-US" sz="1200" dirty="0" smtClean="0"/>
          </a:p>
          <a:p>
            <a:pPr marL="228600" indent="-228600">
              <a:buFont typeface="+mj-lt"/>
              <a:buNone/>
            </a:pPr>
            <a:endParaRPr lang="en-US" sz="1200" dirty="0" smtClean="0"/>
          </a:p>
          <a:p>
            <a:r>
              <a:rPr lang="en-US" sz="1200" baseline="0" dirty="0" smtClean="0">
                <a:latin typeface="+mn-lt"/>
              </a:rPr>
              <a:t>To reproduce the background effects on this slide, do the following:</a:t>
            </a:r>
          </a:p>
          <a:p>
            <a:pPr marL="228600" lvl="0" indent="-228600">
              <a:buFont typeface="+mj-lt"/>
              <a:buAutoNum type="arabicPeriod"/>
            </a:pPr>
            <a:r>
              <a:rPr lang="en-US" sz="1200" kern="1200" dirty="0" smtClean="0">
                <a:solidFill>
                  <a:schemeClr val="tx1"/>
                </a:solidFill>
                <a:latin typeface="+mn-lt"/>
                <a:ea typeface="+mn-ea"/>
                <a:cs typeface="+mn-cs"/>
              </a:rPr>
              <a:t>Right-click the slide background area, and then click </a:t>
            </a:r>
            <a:r>
              <a:rPr lang="en-US" sz="1200" b="1" kern="1200" dirty="0" smtClean="0">
                <a:solidFill>
                  <a:schemeClr val="tx1"/>
                </a:solidFill>
                <a:latin typeface="+mn-lt"/>
                <a:ea typeface="+mn-ea"/>
                <a:cs typeface="+mn-cs"/>
              </a:rPr>
              <a:t>Format Background</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Format Background </a:t>
            </a:r>
            <a:r>
              <a:rPr lang="en-US" sz="1200" kern="1200" dirty="0" smtClean="0">
                <a:solidFill>
                  <a:schemeClr val="tx1"/>
                </a:solidFill>
                <a:latin typeface="+mn-lt"/>
                <a:ea typeface="+mn-ea"/>
                <a:cs typeface="+mn-cs"/>
              </a:rPr>
              <a:t>dialog box, click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in the left pane, select </a:t>
            </a:r>
            <a:r>
              <a:rPr lang="en-US" sz="1200" b="1" kern="1200" dirty="0" smtClean="0">
                <a:solidFill>
                  <a:schemeClr val="tx1"/>
                </a:solidFill>
                <a:latin typeface="+mn-lt"/>
                <a:ea typeface="+mn-ea"/>
                <a:cs typeface="+mn-cs"/>
              </a:rPr>
              <a:t>Gradient fill</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pane, and then do the following:</a:t>
            </a:r>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Type</a:t>
            </a:r>
            <a:r>
              <a:rPr lang="en-US" sz="1200" kern="1200" dirty="0" smtClean="0">
                <a:solidFill>
                  <a:schemeClr val="tx1"/>
                </a:solidFill>
                <a:latin typeface="+mn-lt"/>
                <a:ea typeface="+mn-ea"/>
                <a:cs typeface="+mn-cs"/>
              </a:rPr>
              <a:t> list, select </a:t>
            </a:r>
            <a:r>
              <a:rPr lang="en-US" sz="1200" b="1" kern="1200" dirty="0" smtClean="0">
                <a:solidFill>
                  <a:schemeClr val="tx1"/>
                </a:solidFill>
                <a:latin typeface="+mn-lt"/>
                <a:ea typeface="+mn-ea"/>
                <a:cs typeface="+mn-cs"/>
              </a:rPr>
              <a:t>Radial</a:t>
            </a:r>
            <a:r>
              <a:rPr lang="en-US" sz="1200" kern="1200" dirty="0" smtClean="0">
                <a:solidFill>
                  <a:schemeClr val="tx1"/>
                </a:solidFill>
                <a:latin typeface="+mn-lt"/>
                <a:ea typeface="+mn-ea"/>
                <a:cs typeface="+mn-cs"/>
              </a:rPr>
              <a:t>.</a:t>
            </a:r>
          </a:p>
          <a:p>
            <a:pPr marL="685800" lvl="1"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Direction</a:t>
            </a:r>
            <a:r>
              <a:rPr lang="en-US" sz="1200" kern="1200" dirty="0" smtClean="0">
                <a:solidFill>
                  <a:schemeClr val="tx1"/>
                </a:solidFill>
                <a:latin typeface="+mn-lt"/>
                <a:ea typeface="+mn-ea"/>
                <a:cs typeface="+mn-cs"/>
              </a:rPr>
              <a:t>, and then click </a:t>
            </a:r>
            <a:r>
              <a:rPr lang="en-US" sz="1200" b="1" kern="1200" dirty="0" smtClean="0">
                <a:solidFill>
                  <a:schemeClr val="tx1"/>
                </a:solidFill>
                <a:latin typeface="+mn-lt"/>
                <a:ea typeface="+mn-ea"/>
                <a:cs typeface="+mn-cs"/>
              </a:rPr>
              <a:t>From Center </a:t>
            </a:r>
            <a:r>
              <a:rPr lang="en-US" sz="1200" b="0" kern="1200" dirty="0" smtClean="0">
                <a:solidFill>
                  <a:schemeClr val="tx1"/>
                </a:solidFill>
                <a:latin typeface="+mn-lt"/>
                <a:ea typeface="+mn-ea"/>
                <a:cs typeface="+mn-cs"/>
              </a:rPr>
              <a:t>(third option from the left). </a:t>
            </a:r>
            <a:endParaRPr lang="en-US" sz="1200" b="1" kern="1200" dirty="0" smtClean="0">
              <a:solidFill>
                <a:schemeClr val="tx1"/>
              </a:solidFill>
              <a:latin typeface="+mn-lt"/>
              <a:ea typeface="+mn-ea"/>
              <a:cs typeface="+mn-cs"/>
            </a:endParaRPr>
          </a:p>
          <a:p>
            <a:pPr marL="685800" lvl="1" indent="-228600">
              <a:buFont typeface="Arial" pitchFamily="34" charset="0"/>
              <a:buChar char="•"/>
            </a:pP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Gradient stops</a:t>
            </a:r>
            <a:r>
              <a:rPr lang="en-US" sz="1200" kern="1200" dirty="0" smtClean="0">
                <a:solidFill>
                  <a:schemeClr val="tx1"/>
                </a:solidFill>
                <a:latin typeface="+mn-lt"/>
                <a:ea typeface="+mn-ea"/>
                <a:cs typeface="+mn-cs"/>
              </a:rPr>
              <a:t>, click </a:t>
            </a:r>
            <a:r>
              <a:rPr lang="en-US" sz="1200" b="1" kern="1200" dirty="0" smtClean="0">
                <a:solidFill>
                  <a:schemeClr val="tx1"/>
                </a:solidFill>
                <a:latin typeface="+mn-lt"/>
                <a:ea typeface="+mn-ea"/>
                <a:cs typeface="+mn-cs"/>
              </a:rPr>
              <a:t>Add gradient stop</a:t>
            </a:r>
            <a:r>
              <a:rPr lang="en-US" sz="1200" b="0" kern="1200" dirty="0" smtClean="0">
                <a:solidFill>
                  <a:schemeClr val="tx1"/>
                </a:solidFill>
                <a:latin typeface="+mn-lt"/>
                <a:ea typeface="+mn-ea"/>
                <a:cs typeface="+mn-cs"/>
              </a:rPr>
              <a:t> or </a:t>
            </a:r>
            <a:r>
              <a:rPr lang="en-US" sz="1200" b="1" kern="1200" dirty="0" smtClean="0">
                <a:solidFill>
                  <a:schemeClr val="tx1"/>
                </a:solidFill>
                <a:latin typeface="+mn-lt"/>
                <a:ea typeface="+mn-ea"/>
                <a:cs typeface="+mn-cs"/>
              </a:rPr>
              <a:t>Remove gradient stop</a:t>
            </a:r>
            <a:r>
              <a:rPr lang="en-US" sz="1200" kern="1200" dirty="0" smtClean="0">
                <a:solidFill>
                  <a:schemeClr val="tx1"/>
                </a:solidFill>
                <a:latin typeface="+mn-lt"/>
                <a:ea typeface="+mn-ea"/>
                <a:cs typeface="+mn-cs"/>
              </a:rPr>
              <a:t> until two stops appear in the slider</a:t>
            </a:r>
          </a:p>
          <a:p>
            <a:pPr marL="228600" lvl="0" indent="-228600">
              <a:buFont typeface="+mj-lt"/>
              <a:buAutoNum type="arabicPeriod"/>
            </a:pPr>
            <a:r>
              <a:rPr lang="en-US" sz="1200" kern="1200" dirty="0" smtClean="0">
                <a:solidFill>
                  <a:schemeClr val="tx1"/>
                </a:solidFill>
                <a:latin typeface="+mn-lt"/>
                <a:ea typeface="+mn-ea"/>
                <a:cs typeface="+mn-cs"/>
              </a:rPr>
              <a:t>Also under </a:t>
            </a:r>
            <a:r>
              <a:rPr lang="en-US" sz="1200" b="1" kern="1200" dirty="0" smtClean="0">
                <a:solidFill>
                  <a:schemeClr val="tx1"/>
                </a:solidFill>
                <a:latin typeface="+mn-lt"/>
                <a:ea typeface="+mn-ea"/>
                <a:cs typeface="+mn-cs"/>
              </a:rPr>
              <a:t>Gradient stops</a:t>
            </a:r>
            <a:r>
              <a:rPr lang="en-US" sz="1200" kern="1200" dirty="0" smtClean="0">
                <a:solidFill>
                  <a:schemeClr val="tx1"/>
                </a:solidFill>
                <a:latin typeface="+mn-lt"/>
                <a:ea typeface="+mn-ea"/>
                <a:cs typeface="+mn-cs"/>
              </a:rPr>
              <a:t>, customize the gradient stops that you added as follows:</a:t>
            </a: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0" kern="1200" dirty="0" smtClean="0">
                <a:solidFill>
                  <a:schemeClr val="tx1"/>
                </a:solidFill>
                <a:latin typeface="+mn-lt"/>
                <a:ea typeface="+mn-ea"/>
                <a:cs typeface="+mn-cs"/>
              </a:rPr>
              <a:t>the</a:t>
            </a:r>
            <a:r>
              <a:rPr lang="en-US" sz="1200" b="0" kern="1200" baseline="0" dirty="0" smtClean="0">
                <a:solidFill>
                  <a:schemeClr val="tx1"/>
                </a:solidFill>
                <a:latin typeface="+mn-lt"/>
                <a:ea typeface="+mn-ea"/>
                <a:cs typeface="+mn-cs"/>
              </a:rPr>
              <a:t> first stop in the slider</a:t>
            </a:r>
            <a:r>
              <a:rPr lang="en-US" sz="1200" kern="1200" dirty="0" smtClean="0">
                <a:solidFill>
                  <a:schemeClr val="tx1"/>
                </a:solidFill>
                <a:latin typeface="+mn-lt"/>
                <a:ea typeface="+mn-ea"/>
                <a:cs typeface="+mn-cs"/>
              </a:rPr>
              <a:t>, and then do the following:</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33%</a:t>
            </a:r>
            <a:r>
              <a:rPr lang="en-US" sz="1200" b="0" kern="1200" dirty="0" smtClean="0">
                <a:solidFill>
                  <a:schemeClr val="tx1"/>
                </a:solidFill>
                <a:latin typeface="+mn-lt"/>
                <a:ea typeface="+mn-ea"/>
                <a:cs typeface="+mn-cs"/>
              </a:rPr>
              <a:t>.</a:t>
            </a:r>
          </a:p>
          <a:p>
            <a:pPr marL="1143000" lvl="2"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Theme</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Colors</a:t>
            </a:r>
            <a:r>
              <a:rPr lang="en-US" sz="1200" kern="1200" baseline="0" dirty="0" smtClean="0">
                <a:solidFill>
                  <a:schemeClr val="tx1"/>
                </a:solidFill>
                <a:latin typeface="+mn-lt"/>
                <a:ea typeface="+mn-ea"/>
                <a:cs typeface="+mn-cs"/>
              </a:rPr>
              <a:t> select </a:t>
            </a:r>
            <a:r>
              <a:rPr lang="en-US" sz="1200" b="1" kern="1200" baseline="0" dirty="0" smtClean="0">
                <a:solidFill>
                  <a:schemeClr val="tx1"/>
                </a:solidFill>
                <a:latin typeface="+mn-lt"/>
                <a:ea typeface="+mn-ea"/>
                <a:cs typeface="+mn-cs"/>
              </a:rPr>
              <a:t>White, Background 1 </a:t>
            </a:r>
            <a:r>
              <a:rPr lang="en-US" sz="1200" b="0" baseline="0" dirty="0" smtClean="0">
                <a:solidFill>
                  <a:schemeClr val="accent6"/>
                </a:solidFill>
                <a:latin typeface="+mn-lt"/>
              </a:rPr>
              <a:t>(first row, the first option from the left). </a:t>
            </a:r>
            <a:endParaRPr lang="en-US" sz="1200" b="1" kern="1200" baseline="0" dirty="0" smtClean="0">
              <a:solidFill>
                <a:schemeClr val="tx1"/>
              </a:solidFill>
              <a:latin typeface="+mn-lt"/>
              <a:ea typeface="+mn-ea"/>
              <a:cs typeface="+mn-cs"/>
            </a:endParaRP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0" kern="1200" dirty="0" smtClean="0">
                <a:solidFill>
                  <a:schemeClr val="tx1"/>
                </a:solidFill>
                <a:latin typeface="+mn-lt"/>
                <a:ea typeface="+mn-ea"/>
                <a:cs typeface="+mn-cs"/>
              </a:rPr>
              <a:t>the last stop in the slider</a:t>
            </a:r>
            <a:r>
              <a:rPr lang="en-US" sz="1200" kern="1200" dirty="0" smtClean="0">
                <a:solidFill>
                  <a:schemeClr val="tx1"/>
                </a:solidFill>
                <a:latin typeface="+mn-lt"/>
                <a:ea typeface="+mn-ea"/>
                <a:cs typeface="+mn-cs"/>
              </a:rPr>
              <a:t>, and then do the following: </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100%</a:t>
            </a:r>
            <a:r>
              <a:rPr lang="en-US" sz="1200" kern="1200" dirty="0" smtClean="0">
                <a:solidFill>
                  <a:schemeClr val="tx1"/>
                </a:solidFill>
                <a:latin typeface="+mn-lt"/>
                <a:ea typeface="+mn-ea"/>
                <a:cs typeface="+mn-cs"/>
              </a:rPr>
              <a:t>.</a:t>
            </a:r>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smtClean="0"/>
              <a:t>Click the button next to </a:t>
            </a:r>
            <a:r>
              <a:rPr lang="en-US" sz="1200" b="1" dirty="0" smtClean="0"/>
              <a:t>Color</a:t>
            </a:r>
            <a:r>
              <a:rPr lang="en-US" sz="1200" dirty="0" smtClean="0"/>
              <a:t>, </a:t>
            </a:r>
            <a:r>
              <a:rPr lang="en-US" sz="1200" kern="1200" dirty="0" smtClean="0">
                <a:solidFill>
                  <a:schemeClr val="tx1"/>
                </a:solidFill>
                <a:latin typeface="+mn-lt"/>
                <a:ea typeface="+mn-ea"/>
                <a:cs typeface="+mn-cs"/>
              </a:rPr>
              <a:t>and then under </a:t>
            </a:r>
            <a:r>
              <a:rPr lang="en-US" sz="1200" b="1" kern="1200" dirty="0" smtClean="0">
                <a:solidFill>
                  <a:schemeClr val="tx1"/>
                </a:solidFill>
                <a:latin typeface="+mn-lt"/>
                <a:ea typeface="+mn-ea"/>
                <a:cs typeface="+mn-cs"/>
              </a:rPr>
              <a:t>Theme</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Colors</a:t>
            </a:r>
            <a:r>
              <a:rPr lang="en-US" sz="1200" kern="1200" baseline="0" dirty="0" smtClean="0">
                <a:solidFill>
                  <a:schemeClr val="tx1"/>
                </a:solidFill>
                <a:latin typeface="+mn-lt"/>
                <a:ea typeface="+mn-ea"/>
                <a:cs typeface="+mn-cs"/>
              </a:rPr>
              <a:t> select </a:t>
            </a:r>
            <a:r>
              <a:rPr lang="en-US" sz="1200" b="1" kern="1200" baseline="0" dirty="0" smtClean="0">
                <a:solidFill>
                  <a:schemeClr val="tx1"/>
                </a:solidFill>
                <a:latin typeface="+mn-lt"/>
                <a:ea typeface="+mn-ea"/>
                <a:cs typeface="+mn-cs"/>
              </a:rPr>
              <a:t>White, Background 1, Darker 25% </a:t>
            </a:r>
            <a:r>
              <a:rPr lang="en-US" sz="1200" b="0" baseline="0" dirty="0" smtClean="0">
                <a:solidFill>
                  <a:schemeClr val="accent6"/>
                </a:solidFill>
                <a:latin typeface="+mn-lt"/>
              </a:rPr>
              <a:t>(fourth row, first option from the left). </a:t>
            </a:r>
            <a:endParaRPr lang="en-US" sz="1200" dirty="0" smtClean="0"/>
          </a:p>
          <a:p>
            <a:endParaRPr lang="en-US" sz="1200" dirty="0" smtClean="0"/>
          </a:p>
        </p:txBody>
      </p:sp>
      <p:sp>
        <p:nvSpPr>
          <p:cNvPr id="6" name="Slide Image Placeholder 5"/>
          <p:cNvSpPr>
            <a:spLocks noGrp="1" noRot="1" noChangeAspect="1"/>
          </p:cNvSpPr>
          <p:nvPr>
            <p:ph type="sldImg"/>
          </p:nvPr>
        </p:nvSpPr>
        <p:spPr>
          <a:xfrm>
            <a:off x="15875" y="503238"/>
            <a:ext cx="4191000" cy="2359025"/>
          </a:xfrm>
        </p:spPr>
      </p:sp>
    </p:spTree>
    <p:extLst>
      <p:ext uri="{BB962C8B-B14F-4D97-AF65-F5344CB8AC3E}">
        <p14:creationId xmlns:p14="http://schemas.microsoft.com/office/powerpoint/2010/main" val="1162239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numCol="2" spcCol="182880">
            <a:noAutofit/>
          </a:bodyPr>
          <a:lstStyle/>
          <a:p>
            <a:r>
              <a:rPr lang="en-US" sz="1400" b="1" dirty="0" smtClean="0"/>
              <a:t>Animated vertical block list </a:t>
            </a:r>
          </a:p>
          <a:p>
            <a:r>
              <a:rPr lang="en-US" sz="1400" dirty="0" smtClean="0"/>
              <a:t>(Intermediate)</a:t>
            </a:r>
          </a:p>
          <a:p>
            <a:pPr marL="228600" indent="-228600">
              <a:buFont typeface="+mj-lt"/>
              <a:buNone/>
            </a:pPr>
            <a:endParaRPr lang="en-US" sz="1200" dirty="0" smtClean="0"/>
          </a:p>
          <a:p>
            <a:pPr marL="228600" indent="-228600">
              <a:buFont typeface="+mj-lt"/>
              <a:buNone/>
            </a:pPr>
            <a:endParaRPr lang="en-US" sz="1200" dirty="0" smtClean="0"/>
          </a:p>
          <a:p>
            <a:pPr marL="228600" indent="-228600">
              <a:buFont typeface="+mj-lt"/>
              <a:buNone/>
            </a:pPr>
            <a:r>
              <a:rPr lang="en-US" sz="1200" dirty="0" smtClean="0"/>
              <a:t>To reproduce the SmartArt graphic effects on</a:t>
            </a:r>
            <a:r>
              <a:rPr lang="en-US" sz="1200" baseline="0" dirty="0" smtClean="0"/>
              <a:t> this slide, do the following:</a:t>
            </a:r>
            <a:endParaRPr lang="en-US" sz="1200" dirty="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dirty="0" smtClean="0"/>
              <a:t>On the </a:t>
            </a:r>
            <a:r>
              <a:rPr lang="en-US" sz="1200" b="1" dirty="0" smtClean="0"/>
              <a:t>Home</a:t>
            </a:r>
            <a:r>
              <a:rPr lang="en-US" sz="1200" b="0" dirty="0" smtClean="0"/>
              <a:t> tab, in the </a:t>
            </a:r>
            <a:r>
              <a:rPr lang="en-US" sz="1200" b="1" dirty="0" smtClean="0"/>
              <a:t>Slides</a:t>
            </a:r>
            <a:r>
              <a:rPr lang="en-US" sz="1200" b="0" dirty="0" smtClean="0"/>
              <a:t> group, click </a:t>
            </a:r>
            <a:r>
              <a:rPr lang="en-US" sz="1200" b="1" dirty="0" smtClean="0"/>
              <a:t>Layout</a:t>
            </a:r>
            <a:r>
              <a:rPr lang="en-US" sz="1200" b="0" dirty="0" smtClean="0"/>
              <a:t>, and then click</a:t>
            </a:r>
            <a:r>
              <a:rPr lang="en-US" sz="1200" b="0" baseline="0" dirty="0" smtClean="0"/>
              <a:t> </a:t>
            </a:r>
            <a:r>
              <a:rPr lang="en-US" sz="1200" b="1" baseline="0" dirty="0" smtClean="0"/>
              <a:t>Blank</a:t>
            </a:r>
            <a:r>
              <a:rPr lang="en-US" sz="1200" b="0" baseline="0" dirty="0" smtClean="0"/>
              <a:t>. </a:t>
            </a:r>
            <a:endParaRPr lang="en-US" sz="1200" dirty="0" smtClean="0"/>
          </a:p>
          <a:p>
            <a:pPr marL="228600" indent="-228600">
              <a:buFont typeface="+mj-lt"/>
              <a:buAutoNum type="arabicPeriod"/>
            </a:pPr>
            <a:r>
              <a:rPr lang="en-US" sz="1200" b="0" dirty="0" smtClean="0"/>
              <a:t>On the </a:t>
            </a:r>
            <a:r>
              <a:rPr lang="en-US" sz="1200" b="1" dirty="0" smtClean="0"/>
              <a:t>Insert tab</a:t>
            </a:r>
            <a:r>
              <a:rPr lang="en-US" sz="1200" b="0" dirty="0" smtClean="0"/>
              <a:t>, in the </a:t>
            </a:r>
            <a:r>
              <a:rPr lang="en-US" sz="1200" b="1" dirty="0" smtClean="0"/>
              <a:t>Illustrations</a:t>
            </a:r>
            <a:r>
              <a:rPr lang="en-US" sz="1200" dirty="0" smtClean="0"/>
              <a:t> group, click </a:t>
            </a:r>
            <a:r>
              <a:rPr lang="en-US" sz="1200" b="1" dirty="0" err="1" smtClean="0"/>
              <a:t>SmartArt</a:t>
            </a:r>
            <a:r>
              <a:rPr lang="en-US" sz="1200" b="0" dirty="0" smtClean="0"/>
              <a:t>.</a:t>
            </a:r>
            <a:r>
              <a:rPr lang="en-US" sz="1200" b="0" baseline="0" dirty="0" smtClean="0"/>
              <a:t> In the </a:t>
            </a:r>
            <a:r>
              <a:rPr lang="en-US" sz="1200" b="1" baseline="0" dirty="0" smtClean="0"/>
              <a:t>Choose a </a:t>
            </a:r>
            <a:r>
              <a:rPr lang="en-US" sz="1200" b="1" baseline="0" dirty="0" err="1" smtClean="0"/>
              <a:t>SmartArt</a:t>
            </a:r>
            <a:r>
              <a:rPr lang="en-US" sz="1200" b="1" baseline="0" dirty="0" smtClean="0"/>
              <a:t> Graphic</a:t>
            </a:r>
            <a:r>
              <a:rPr lang="en-US" sz="1200" b="0" baseline="0" dirty="0" smtClean="0"/>
              <a:t> dialog box, in the left pane, click </a:t>
            </a:r>
            <a:r>
              <a:rPr lang="en-US" sz="1200" b="1" baseline="0" dirty="0" smtClean="0"/>
              <a:t>List</a:t>
            </a:r>
            <a:r>
              <a:rPr lang="en-US" sz="1200" b="0" baseline="0" dirty="0" smtClean="0"/>
              <a:t>. In the </a:t>
            </a:r>
            <a:r>
              <a:rPr lang="en-US" sz="1200" b="1" baseline="0" dirty="0" smtClean="0"/>
              <a:t>List </a:t>
            </a:r>
            <a:r>
              <a:rPr lang="en-US" sz="1200" b="0" baseline="0" dirty="0" smtClean="0"/>
              <a:t>pane, click </a:t>
            </a:r>
            <a:r>
              <a:rPr lang="en-US" sz="1200" b="1" baseline="0" dirty="0" smtClean="0"/>
              <a:t>Vertical Block List</a:t>
            </a:r>
            <a:r>
              <a:rPr lang="en-US" sz="1200" baseline="0" dirty="0" smtClean="0"/>
              <a:t>, and then click </a:t>
            </a:r>
            <a:r>
              <a:rPr lang="en-US" sz="1200" b="1" baseline="0" dirty="0" smtClean="0"/>
              <a:t>OK</a:t>
            </a:r>
            <a:r>
              <a:rPr lang="en-US" sz="1200" baseline="0" dirty="0" smtClean="0"/>
              <a:t> to insert the graphic into the slide.</a:t>
            </a:r>
            <a:r>
              <a:rPr lang="en-US" sz="1200" b="0" baseline="0" dirty="0" smtClean="0"/>
              <a:t>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To create a fourth row, do the following:</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Select the third  block shape (the shape on the left side)at the bottom of the graphic, and then under </a:t>
            </a:r>
            <a:r>
              <a:rPr lang="en-US" sz="1200" b="1" baseline="0" dirty="0" err="1" smtClean="0"/>
              <a:t>SmartArt</a:t>
            </a:r>
            <a:r>
              <a:rPr lang="en-US" sz="1200" b="0" baseline="0" dirty="0" smtClean="0"/>
              <a:t> </a:t>
            </a:r>
            <a:r>
              <a:rPr lang="en-US" sz="1200" b="1" baseline="0" dirty="0" smtClean="0"/>
              <a:t>Tools</a:t>
            </a:r>
            <a:r>
              <a:rPr lang="en-US" sz="1200" b="0" baseline="0" dirty="0" smtClean="0"/>
              <a:t>, on the </a:t>
            </a:r>
            <a:r>
              <a:rPr lang="en-US" sz="1200" b="1" baseline="0" dirty="0" smtClean="0"/>
              <a:t>Design</a:t>
            </a:r>
            <a:r>
              <a:rPr lang="en-US" sz="1200" b="0" baseline="0" dirty="0" smtClean="0"/>
              <a:t> tab, in the </a:t>
            </a:r>
            <a:r>
              <a:rPr lang="en-US" sz="1200" b="1" baseline="0" dirty="0" smtClean="0"/>
              <a:t>Create</a:t>
            </a:r>
            <a:r>
              <a:rPr lang="en-US" sz="1200" b="0" baseline="0" dirty="0" smtClean="0"/>
              <a:t> </a:t>
            </a:r>
            <a:r>
              <a:rPr lang="en-US" sz="1200" b="1" baseline="0" dirty="0" smtClean="0"/>
              <a:t>Graphic</a:t>
            </a:r>
            <a:r>
              <a:rPr lang="en-US" sz="1200" b="0" baseline="0" dirty="0" smtClean="0"/>
              <a:t> group, click the arrow next to </a:t>
            </a:r>
            <a:r>
              <a:rPr lang="en-US" sz="1200" b="1" baseline="0" dirty="0" smtClean="0"/>
              <a:t>Add</a:t>
            </a:r>
            <a:r>
              <a:rPr lang="en-US" sz="1200" b="0" baseline="0" dirty="0" smtClean="0"/>
              <a:t> </a:t>
            </a:r>
            <a:r>
              <a:rPr lang="en-US" sz="1200" b="1" baseline="0" dirty="0" smtClean="0"/>
              <a:t>Shape</a:t>
            </a:r>
            <a:r>
              <a:rPr lang="en-US" sz="1200" b="0" baseline="0" dirty="0" smtClean="0"/>
              <a:t>, and select </a:t>
            </a:r>
            <a:r>
              <a:rPr lang="en-US" sz="1200" b="1" baseline="0" dirty="0" smtClean="0"/>
              <a:t>Add</a:t>
            </a:r>
            <a:r>
              <a:rPr lang="en-US" sz="1200" b="0" baseline="0" dirty="0" smtClean="0"/>
              <a:t> </a:t>
            </a:r>
            <a:r>
              <a:rPr lang="en-US" sz="1200" b="1" baseline="0" dirty="0" smtClean="0"/>
              <a:t>Shape</a:t>
            </a:r>
            <a:r>
              <a:rPr lang="en-US" sz="1200" b="0" baseline="0" dirty="0" smtClean="0"/>
              <a:t> </a:t>
            </a:r>
            <a:r>
              <a:rPr lang="en-US" sz="1200" b="1" baseline="0" dirty="0" smtClean="0"/>
              <a:t>After</a:t>
            </a:r>
            <a:r>
              <a:rPr lang="en-US" sz="1200" b="0" baseline="0" dirty="0" smtClean="0"/>
              <a: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To add a bulleted, rectangle shape next to the fourth block shape, select the fourth block shape, and then under </a:t>
            </a:r>
            <a:r>
              <a:rPr lang="en-US" sz="1200" b="1" baseline="0" dirty="0" err="1" smtClean="0"/>
              <a:t>SmartArt</a:t>
            </a:r>
            <a:r>
              <a:rPr lang="en-US" sz="1200" b="0" baseline="0" dirty="0" smtClean="0"/>
              <a:t> </a:t>
            </a:r>
            <a:r>
              <a:rPr lang="en-US" sz="1200" b="1" baseline="0" dirty="0" smtClean="0"/>
              <a:t>Tools</a:t>
            </a:r>
            <a:r>
              <a:rPr lang="en-US" sz="1200" b="0" baseline="0" dirty="0" smtClean="0"/>
              <a:t>, on the </a:t>
            </a:r>
            <a:r>
              <a:rPr lang="en-US" sz="1200" b="1" baseline="0" dirty="0" smtClean="0"/>
              <a:t>Design</a:t>
            </a:r>
            <a:r>
              <a:rPr lang="en-US" sz="1200" b="0" baseline="0" dirty="0" smtClean="0"/>
              <a:t> tab, in the </a:t>
            </a:r>
            <a:r>
              <a:rPr lang="en-US" sz="1200" b="1" baseline="0" dirty="0" smtClean="0"/>
              <a:t>Create</a:t>
            </a:r>
            <a:r>
              <a:rPr lang="en-US" sz="1200" b="0" baseline="0" dirty="0" smtClean="0"/>
              <a:t> </a:t>
            </a:r>
            <a:r>
              <a:rPr lang="en-US" sz="1200" b="1" baseline="0" dirty="0" smtClean="0"/>
              <a:t>Graphic</a:t>
            </a:r>
            <a:r>
              <a:rPr lang="en-US" sz="1200" b="0" baseline="0" dirty="0" smtClean="0"/>
              <a:t> group, click </a:t>
            </a:r>
            <a:r>
              <a:rPr lang="en-US" sz="1200" b="1" baseline="0" dirty="0" smtClean="0"/>
              <a:t>Add</a:t>
            </a:r>
            <a:r>
              <a:rPr lang="en-US" sz="1200" b="0" baseline="0" dirty="0" smtClean="0"/>
              <a:t> </a:t>
            </a:r>
            <a:r>
              <a:rPr lang="en-US" sz="1200" b="1" baseline="0" dirty="0" smtClean="0"/>
              <a:t>Bullet</a:t>
            </a:r>
            <a:r>
              <a:rPr lang="en-US" sz="1200" b="0" baseline="0" dirty="0" smtClean="0"/>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To</a:t>
            </a:r>
            <a:r>
              <a:rPr lang="en-US" sz="1200" baseline="0" dirty="0" smtClean="0"/>
              <a:t> enter numbers and text in the blocks and rectangles, s</a:t>
            </a:r>
            <a:r>
              <a:rPr lang="en-US" sz="1200" dirty="0" smtClean="0"/>
              <a:t>elect</a:t>
            </a:r>
            <a:r>
              <a:rPr lang="en-US" sz="1200" baseline="0" dirty="0" smtClean="0"/>
              <a:t> the graphic, and then click one of the arrows on the left border. In the </a:t>
            </a:r>
            <a:r>
              <a:rPr lang="en-US" sz="1200" b="1" baseline="0" dirty="0" smtClean="0"/>
              <a:t>Type your text here </a:t>
            </a:r>
            <a:r>
              <a:rPr lang="en-US" sz="1200" baseline="0" dirty="0" smtClean="0"/>
              <a:t>dialog box, enter text for each shape. (Note: In the example slide, the highest level text are the “1,” “2,” “3,” and “4.” The next level text is only one bullet (delete the second bullet) and are “First statement,” “Second statement,” and so on.)</a:t>
            </a:r>
          </a:p>
          <a:p>
            <a:pPr marL="228600" marR="0" indent="-22860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228600" marR="0" indent="-22860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228600" marR="0" indent="-228600" algn="l" defTabSz="914400" rtl="0" eaLnBrk="1" fontAlgn="auto" latinLnBrk="0" hangingPunct="1">
              <a:lnSpc>
                <a:spcPct val="100000"/>
              </a:lnSpc>
              <a:spcBef>
                <a:spcPts val="0"/>
              </a:spcBef>
              <a:spcAft>
                <a:spcPts val="0"/>
              </a:spcAft>
              <a:buClrTx/>
              <a:buSzTx/>
              <a:buFontTx/>
              <a:buNone/>
              <a:tabLst/>
              <a:defRPr/>
            </a:pPr>
            <a:r>
              <a:rPr lang="en-US" sz="1200" dirty="0" smtClean="0"/>
              <a:t>To reproduce the rectangle effects on</a:t>
            </a:r>
            <a:r>
              <a:rPr lang="en-US" sz="1200" baseline="0" dirty="0" smtClean="0"/>
              <a:t> this slide, do the following:</a:t>
            </a:r>
            <a:endParaRPr lang="en-US" sz="1200" dirty="0" smtClean="0"/>
          </a:p>
          <a:p>
            <a:pPr marL="228600" indent="-228600">
              <a:buFont typeface="+mj-lt"/>
              <a:buAutoNum type="arabicPeriod"/>
            </a:pPr>
            <a:r>
              <a:rPr lang="en-US" sz="1200" dirty="0" smtClean="0"/>
              <a:t>Press and hold CTRL, and then select each of the rectangles (on the right of the graphic).</a:t>
            </a:r>
          </a:p>
          <a:p>
            <a:pPr marL="228600" indent="-228600">
              <a:buFont typeface="+mj-lt"/>
              <a:buAutoNum type="arabicPeriod"/>
            </a:pPr>
            <a:r>
              <a:rPr lang="en-US" sz="1200" dirty="0" smtClean="0"/>
              <a:t>Under </a:t>
            </a:r>
            <a:r>
              <a:rPr lang="en-US" sz="1200" b="1" dirty="0" err="1" smtClean="0"/>
              <a:t>SmartArt</a:t>
            </a:r>
            <a:r>
              <a:rPr lang="en-US" sz="1200" dirty="0" smtClean="0"/>
              <a:t> </a:t>
            </a:r>
            <a:r>
              <a:rPr lang="en-US" sz="1200" b="1" dirty="0" smtClean="0"/>
              <a:t>Tools</a:t>
            </a:r>
            <a:r>
              <a:rPr lang="en-US" sz="1200" dirty="0" smtClean="0"/>
              <a:t>, on the </a:t>
            </a:r>
            <a:r>
              <a:rPr lang="en-US" sz="1200" b="1" dirty="0" smtClean="0"/>
              <a:t>Format</a:t>
            </a:r>
            <a:r>
              <a:rPr lang="en-US" sz="1200" dirty="0" smtClean="0"/>
              <a:t> tab, in the </a:t>
            </a:r>
            <a:r>
              <a:rPr lang="en-US" sz="1200" b="1" dirty="0" smtClean="0"/>
              <a:t>Shapes</a:t>
            </a:r>
            <a:r>
              <a:rPr lang="en-US" sz="1200" dirty="0" smtClean="0"/>
              <a:t> group, click the arrow to the right of </a:t>
            </a:r>
            <a:r>
              <a:rPr lang="en-US" sz="1200" b="1" dirty="0" smtClean="0"/>
              <a:t>Change</a:t>
            </a:r>
            <a:r>
              <a:rPr lang="en-US" sz="1200" dirty="0" smtClean="0"/>
              <a:t> </a:t>
            </a:r>
            <a:r>
              <a:rPr lang="en-US" sz="1200" b="1" dirty="0" smtClean="0"/>
              <a:t>Shape</a:t>
            </a:r>
            <a:r>
              <a:rPr lang="en-US" sz="1200" dirty="0" smtClean="0"/>
              <a:t>, and under </a:t>
            </a:r>
            <a:r>
              <a:rPr lang="en-US" sz="1200" b="1" dirty="0" smtClean="0"/>
              <a:t>Rectangles</a:t>
            </a:r>
            <a:r>
              <a:rPr lang="en-US" sz="1200" dirty="0" smtClean="0"/>
              <a:t> select </a:t>
            </a:r>
            <a:r>
              <a:rPr lang="en-US" sz="1200" b="1" dirty="0" smtClean="0"/>
              <a:t>Snip</a:t>
            </a:r>
            <a:r>
              <a:rPr lang="en-US" sz="1200" dirty="0" smtClean="0"/>
              <a:t> </a:t>
            </a:r>
            <a:r>
              <a:rPr lang="en-US" sz="1200" b="1" dirty="0" smtClean="0"/>
              <a:t>Diagonal</a:t>
            </a:r>
            <a:r>
              <a:rPr lang="en-US" sz="1200" dirty="0" smtClean="0"/>
              <a:t> </a:t>
            </a:r>
            <a:r>
              <a:rPr lang="en-US" sz="1200" b="1" dirty="0" smtClean="0"/>
              <a:t>Corner</a:t>
            </a:r>
            <a:r>
              <a:rPr lang="en-US" sz="1200" dirty="0" smtClean="0"/>
              <a:t> </a:t>
            </a:r>
            <a:r>
              <a:rPr lang="en-US" sz="1200" b="1" dirty="0" smtClean="0"/>
              <a:t>Rectangle</a:t>
            </a:r>
            <a:r>
              <a:rPr lang="en-US" sz="1200" b="0" baseline="0" dirty="0" smtClean="0"/>
              <a:t> (the fifth option from the left).</a:t>
            </a:r>
            <a:endParaRPr lang="en-US" sz="1200" dirty="0" smtClean="0"/>
          </a:p>
          <a:p>
            <a:pPr marL="228600" indent="-228600">
              <a:buFont typeface="+mj-lt"/>
              <a:buAutoNum type="arabicPeriod"/>
            </a:pPr>
            <a:r>
              <a:rPr lang="en-US" sz="1200" dirty="0" smtClean="0"/>
              <a:t>With the rectangles still selected, drag one of the left center sizing handles to the left 1” to lengthen all four at once.</a:t>
            </a:r>
          </a:p>
          <a:p>
            <a:pPr marL="228600" indent="-228600">
              <a:buFont typeface="+mj-lt"/>
              <a:buAutoNum type="arabicPeriod"/>
            </a:pPr>
            <a:r>
              <a:rPr lang="en-US" sz="1200" dirty="0" smtClean="0"/>
              <a:t>Also with the</a:t>
            </a:r>
            <a:r>
              <a:rPr lang="en-US" sz="1200" baseline="0" dirty="0" smtClean="0"/>
              <a:t> rectangles selected, on the </a:t>
            </a:r>
            <a:r>
              <a:rPr lang="en-US" sz="1200" b="1" baseline="0" dirty="0" smtClean="0"/>
              <a:t>Home</a:t>
            </a:r>
            <a:r>
              <a:rPr lang="en-US" sz="1200" baseline="0" dirty="0" smtClean="0"/>
              <a:t> tab, in the bottom right corner of the </a:t>
            </a:r>
            <a:r>
              <a:rPr lang="en-US" sz="1200" b="1" baseline="0" dirty="0" smtClean="0"/>
              <a:t>Paragraph</a:t>
            </a:r>
            <a:r>
              <a:rPr lang="en-US" sz="1200" baseline="0" dirty="0" smtClean="0"/>
              <a:t> group, click the </a:t>
            </a:r>
            <a:r>
              <a:rPr lang="en-US" sz="1200" b="1" baseline="0" dirty="0" smtClean="0"/>
              <a:t>Paragraph</a:t>
            </a:r>
            <a:r>
              <a:rPr lang="en-US" sz="1200" baseline="0" dirty="0" smtClean="0"/>
              <a:t> dialog box launcher. In the </a:t>
            </a:r>
            <a:r>
              <a:rPr lang="en-US" sz="1200" b="1" baseline="0" dirty="0" smtClean="0"/>
              <a:t>Paragraph</a:t>
            </a:r>
            <a:r>
              <a:rPr lang="en-US" sz="1200" baseline="0" dirty="0" smtClean="0"/>
              <a:t> dialog box, under </a:t>
            </a:r>
            <a:r>
              <a:rPr lang="en-US" sz="1200" b="1" baseline="0" dirty="0" smtClean="0"/>
              <a:t>Indentation</a:t>
            </a:r>
            <a:r>
              <a:rPr lang="en-US" sz="1200" baseline="0" dirty="0" smtClean="0"/>
              <a:t> do the following:</a:t>
            </a:r>
          </a:p>
          <a:p>
            <a:pPr marL="685800" lvl="1" indent="-228600">
              <a:buFont typeface="+mj-lt"/>
              <a:buAutoNum type="arabicPeriod"/>
            </a:pPr>
            <a:r>
              <a:rPr lang="en-US" sz="1200" baseline="0" dirty="0" smtClean="0"/>
              <a:t>In the </a:t>
            </a:r>
            <a:r>
              <a:rPr lang="en-US" sz="1200" b="1" baseline="0" dirty="0" smtClean="0"/>
              <a:t>Before</a:t>
            </a:r>
            <a:r>
              <a:rPr lang="en-US" sz="1200" baseline="0" dirty="0" smtClean="0"/>
              <a:t> </a:t>
            </a:r>
            <a:r>
              <a:rPr lang="en-US" sz="1200" b="1" baseline="0" dirty="0" smtClean="0"/>
              <a:t>Text</a:t>
            </a:r>
            <a:r>
              <a:rPr lang="en-US" sz="1200" baseline="0" dirty="0" smtClean="0"/>
              <a:t> box, enter </a:t>
            </a:r>
            <a:r>
              <a:rPr lang="en-US" sz="1200" b="1" baseline="0" dirty="0" smtClean="0"/>
              <a:t>1”</a:t>
            </a:r>
            <a:r>
              <a:rPr lang="en-US" sz="1200" baseline="0" dirty="0" smtClean="0"/>
              <a:t>.</a:t>
            </a:r>
          </a:p>
          <a:p>
            <a:pPr marL="685800" lvl="1" indent="-228600">
              <a:buFont typeface="+mj-lt"/>
              <a:buAutoNum type="arabicPeriod"/>
            </a:pPr>
            <a:r>
              <a:rPr lang="en-US" sz="1200" baseline="0" dirty="0" smtClean="0"/>
              <a:t>In the </a:t>
            </a:r>
            <a:r>
              <a:rPr lang="en-US" sz="1200" b="1" baseline="0" dirty="0" smtClean="0"/>
              <a:t>Special</a:t>
            </a:r>
            <a:r>
              <a:rPr lang="en-US" sz="1200" baseline="0" dirty="0" smtClean="0"/>
              <a:t> list, select </a:t>
            </a:r>
            <a:r>
              <a:rPr lang="en-US" sz="1200" b="1" baseline="0" dirty="0" smtClean="0"/>
              <a:t>Hanging</a:t>
            </a:r>
            <a:r>
              <a:rPr lang="en-US" sz="1200" baseline="0" dirty="0" smtClean="0"/>
              <a:t>.</a:t>
            </a:r>
          </a:p>
          <a:p>
            <a:pPr marL="685800" lvl="1" indent="-228600">
              <a:buFont typeface="+mj-lt"/>
              <a:buAutoNum type="arabicPeriod"/>
            </a:pPr>
            <a:r>
              <a:rPr lang="en-US" sz="1200" baseline="0" dirty="0" smtClean="0"/>
              <a:t>Next to the </a:t>
            </a:r>
            <a:r>
              <a:rPr lang="en-US" sz="1200" b="1" baseline="0" dirty="0" smtClean="0"/>
              <a:t>Special</a:t>
            </a:r>
            <a:r>
              <a:rPr lang="en-US" sz="1200" baseline="0" dirty="0" smtClean="0"/>
              <a:t> list, in the </a:t>
            </a:r>
            <a:r>
              <a:rPr lang="en-US" sz="1200" b="1" baseline="0" dirty="0" smtClean="0"/>
              <a:t>By</a:t>
            </a:r>
            <a:r>
              <a:rPr lang="en-US" sz="1200" baseline="0" dirty="0" smtClean="0"/>
              <a:t> box enter </a:t>
            </a:r>
            <a:r>
              <a:rPr lang="en-US" sz="1200" b="1" baseline="0" dirty="0" smtClean="0"/>
              <a:t>1”</a:t>
            </a:r>
            <a:r>
              <a:rPr lang="en-US" sz="1200" baseline="0" dirty="0" smtClean="0"/>
              <a:t>.</a:t>
            </a:r>
          </a:p>
          <a:p>
            <a:pPr marL="685800" lvl="1" indent="-228600">
              <a:buFont typeface="+mj-lt"/>
              <a:buAutoNum type="arabicPeriod"/>
            </a:pPr>
            <a:r>
              <a:rPr lang="en-US" sz="1200" baseline="0" dirty="0" smtClean="0"/>
              <a:t>Click </a:t>
            </a:r>
            <a:r>
              <a:rPr lang="en-US" sz="1200" b="1" baseline="0" dirty="0" smtClean="0"/>
              <a:t>OK</a:t>
            </a:r>
            <a:r>
              <a:rPr lang="en-US" sz="1200" baseline="0" dirty="0" smtClean="0"/>
              <a:t>.</a:t>
            </a:r>
          </a:p>
          <a:p>
            <a:pPr marL="228600" indent="-228600">
              <a:buFont typeface="+mj-lt"/>
              <a:buAutoNum type="arabicPeriod"/>
            </a:pPr>
            <a:r>
              <a:rPr lang="en-US" sz="1200" dirty="0" smtClean="0"/>
              <a:t>Select the </a:t>
            </a:r>
            <a:r>
              <a:rPr lang="en-US" sz="1200" dirty="0" err="1" smtClean="0"/>
              <a:t>SmartArt</a:t>
            </a:r>
            <a:r>
              <a:rPr lang="en-US" sz="1200" dirty="0" smtClean="0"/>
              <a:t> graphic, and</a:t>
            </a:r>
            <a:r>
              <a:rPr lang="en-US" sz="1200" baseline="0" dirty="0" smtClean="0"/>
              <a:t> then u</a:t>
            </a:r>
            <a:r>
              <a:rPr lang="en-US" sz="1200" dirty="0" smtClean="0"/>
              <a:t>nder </a:t>
            </a:r>
            <a:r>
              <a:rPr lang="en-US" sz="1200" b="1" dirty="0" err="1" smtClean="0"/>
              <a:t>SmartArt</a:t>
            </a:r>
            <a:r>
              <a:rPr lang="en-US" sz="1200" baseline="0" dirty="0" smtClean="0"/>
              <a:t> </a:t>
            </a:r>
            <a:r>
              <a:rPr lang="en-US" sz="1200" b="1" baseline="0" dirty="0" smtClean="0"/>
              <a:t>Tools</a:t>
            </a:r>
            <a:r>
              <a:rPr lang="en-US" sz="1200" baseline="0" dirty="0" smtClean="0"/>
              <a:t>, on the </a:t>
            </a:r>
            <a:r>
              <a:rPr lang="en-US" sz="1200" b="1" baseline="0" dirty="0" smtClean="0"/>
              <a:t>Design</a:t>
            </a:r>
            <a:r>
              <a:rPr lang="en-US" sz="1200" baseline="0" dirty="0" smtClean="0"/>
              <a:t> tab, in the </a:t>
            </a:r>
            <a:r>
              <a:rPr lang="en-US" sz="1200" b="1" baseline="0" dirty="0" err="1" smtClean="0"/>
              <a:t>SmartArt</a:t>
            </a:r>
            <a:r>
              <a:rPr lang="en-US" sz="1200" baseline="0" dirty="0" smtClean="0"/>
              <a:t> </a:t>
            </a:r>
            <a:r>
              <a:rPr lang="en-US" sz="1200" b="1" baseline="0" dirty="0" smtClean="0"/>
              <a:t>Styles</a:t>
            </a:r>
            <a:r>
              <a:rPr lang="en-US" sz="1200" baseline="0" dirty="0" smtClean="0"/>
              <a:t> group, click </a:t>
            </a:r>
            <a:r>
              <a:rPr lang="en-US" sz="1200" b="1" baseline="0" dirty="0" smtClean="0"/>
              <a:t>More</a:t>
            </a:r>
            <a:r>
              <a:rPr lang="en-US" sz="1200" baseline="0" dirty="0" smtClean="0"/>
              <a:t> </a:t>
            </a:r>
            <a:r>
              <a:rPr lang="en-US" sz="1200" b="1" baseline="0" dirty="0" smtClean="0"/>
              <a:t>Styles</a:t>
            </a:r>
            <a:r>
              <a:rPr lang="en-US" sz="1200" baseline="0" dirty="0" smtClean="0"/>
              <a:t>, and under </a:t>
            </a:r>
            <a:r>
              <a:rPr lang="en-US" sz="1200" b="1" baseline="0" dirty="0" smtClean="0"/>
              <a:t>3-D</a:t>
            </a:r>
            <a:r>
              <a:rPr lang="en-US" sz="1200" baseline="0" dirty="0" smtClean="0"/>
              <a:t> select </a:t>
            </a:r>
            <a:r>
              <a:rPr lang="en-US" sz="1200" b="1" baseline="0" dirty="0" smtClean="0"/>
              <a:t>Polished</a:t>
            </a:r>
            <a:r>
              <a:rPr lang="en-US" sz="1200" baseline="0" dirty="0" smtClean="0"/>
              <a:t> </a:t>
            </a:r>
            <a:r>
              <a:rPr lang="en-US" sz="1200" b="1" baseline="0" dirty="0" smtClean="0"/>
              <a:t>Effect</a:t>
            </a:r>
            <a:r>
              <a:rPr lang="en-US" sz="1200" baseline="0" dirty="0" smtClean="0"/>
              <a:t> (the first option form the left). </a:t>
            </a:r>
            <a:endParaRPr lang="en-US" sz="1200" dirty="0" smtClean="0"/>
          </a:p>
          <a:p>
            <a:pPr marL="228600" indent="-228600">
              <a:buFont typeface="+mj-lt"/>
              <a:buAutoNum type="arabicPeriod"/>
            </a:pPr>
            <a:r>
              <a:rPr lang="en-US" sz="1200" dirty="0" smtClean="0"/>
              <a:t>Select the first rectangle from the top (“First statement” in the example slide), and on</a:t>
            </a:r>
            <a:r>
              <a:rPr lang="en-US" sz="1200" baseline="0" dirty="0" smtClean="0"/>
              <a:t> the </a:t>
            </a:r>
            <a:r>
              <a:rPr lang="en-US" sz="1200" b="1" baseline="0" dirty="0" smtClean="0"/>
              <a:t>Home</a:t>
            </a:r>
            <a:r>
              <a:rPr lang="en-US" sz="1200" baseline="0" dirty="0" smtClean="0"/>
              <a:t> tab, in the </a:t>
            </a:r>
            <a:r>
              <a:rPr lang="en-US" sz="1200" b="1" baseline="0" dirty="0" smtClean="0"/>
              <a:t>Drawing</a:t>
            </a:r>
            <a:r>
              <a:rPr lang="en-US" sz="1200" baseline="0" dirty="0" smtClean="0"/>
              <a:t> group, click the arrow to the right of </a:t>
            </a:r>
            <a:r>
              <a:rPr lang="en-US" sz="1200" b="1" baseline="0" dirty="0" smtClean="0"/>
              <a:t>Shape</a:t>
            </a:r>
            <a:r>
              <a:rPr lang="en-US" sz="1200" baseline="0" dirty="0" smtClean="0"/>
              <a:t> </a:t>
            </a:r>
            <a:r>
              <a:rPr lang="en-US" sz="1200" b="1" baseline="0" dirty="0" smtClean="0"/>
              <a:t>Fill</a:t>
            </a:r>
            <a:r>
              <a:rPr lang="en-US" sz="1200" baseline="0" dirty="0" smtClean="0"/>
              <a:t>, and under </a:t>
            </a:r>
            <a:r>
              <a:rPr lang="en-US" sz="1200" b="1" baseline="0" dirty="0" smtClean="0"/>
              <a:t>Theme</a:t>
            </a:r>
            <a:r>
              <a:rPr lang="en-US" sz="1200" baseline="0" dirty="0" smtClean="0"/>
              <a:t> </a:t>
            </a:r>
            <a:r>
              <a:rPr lang="en-US" sz="1200" b="1" baseline="0" dirty="0" smtClean="0"/>
              <a:t>Colors</a:t>
            </a:r>
            <a:r>
              <a:rPr lang="en-US" sz="1200" baseline="0" dirty="0" smtClean="0"/>
              <a:t> select </a:t>
            </a:r>
            <a:r>
              <a:rPr lang="en-US" sz="1200" b="1" baseline="0" dirty="0" smtClean="0"/>
              <a:t>Red, Accent 2 </a:t>
            </a:r>
            <a:r>
              <a:rPr lang="en-US" sz="1200" baseline="0" dirty="0" smtClean="0"/>
              <a:t>(first row, the sixth option from the right).</a:t>
            </a:r>
            <a:endParaRPr lang="en-US" sz="1200" dirty="0" smtClean="0"/>
          </a:p>
          <a:p>
            <a:pPr marL="228600" indent="-228600">
              <a:buFont typeface="+mj-lt"/>
              <a:buAutoNum type="arabicPeriod"/>
            </a:pPr>
            <a:r>
              <a:rPr lang="en-US" sz="1200" dirty="0" smtClean="0"/>
              <a:t>Select the second rectangle from the top (“Second statement” in the example slide), and on</a:t>
            </a:r>
            <a:r>
              <a:rPr lang="en-US" sz="1200" baseline="0" dirty="0" smtClean="0"/>
              <a:t> the </a:t>
            </a:r>
            <a:r>
              <a:rPr lang="en-US" sz="1200" b="1" baseline="0" dirty="0" smtClean="0"/>
              <a:t>Home</a:t>
            </a:r>
            <a:r>
              <a:rPr lang="en-US" sz="1200" baseline="0" dirty="0" smtClean="0"/>
              <a:t> tab, in the </a:t>
            </a:r>
            <a:r>
              <a:rPr lang="en-US" sz="1200" b="1" baseline="0" dirty="0" smtClean="0"/>
              <a:t>Drawing</a:t>
            </a:r>
            <a:r>
              <a:rPr lang="en-US" sz="1200" baseline="0" dirty="0" smtClean="0"/>
              <a:t> group, click the arrow to the right of </a:t>
            </a:r>
            <a:r>
              <a:rPr lang="en-US" sz="1200" b="1" baseline="0" dirty="0" smtClean="0"/>
              <a:t>Shape</a:t>
            </a:r>
            <a:r>
              <a:rPr lang="en-US" sz="1200" baseline="0" dirty="0" smtClean="0"/>
              <a:t> </a:t>
            </a:r>
            <a:r>
              <a:rPr lang="en-US" sz="1200" b="1" baseline="0" dirty="0" smtClean="0"/>
              <a:t>Fill</a:t>
            </a:r>
            <a:r>
              <a:rPr lang="en-US" sz="1200" baseline="0" dirty="0" smtClean="0"/>
              <a:t>, and under </a:t>
            </a:r>
            <a:r>
              <a:rPr lang="en-US" sz="1200" b="1" baseline="0" dirty="0" smtClean="0"/>
              <a:t>Theme</a:t>
            </a:r>
            <a:r>
              <a:rPr lang="en-US" sz="1200" baseline="0" dirty="0" smtClean="0"/>
              <a:t> </a:t>
            </a:r>
            <a:r>
              <a:rPr lang="en-US" sz="1200" b="1" baseline="0" dirty="0" smtClean="0"/>
              <a:t>Colors</a:t>
            </a:r>
            <a:r>
              <a:rPr lang="en-US" sz="1200" baseline="0" dirty="0" smtClean="0"/>
              <a:t> select </a:t>
            </a:r>
            <a:r>
              <a:rPr lang="en-US" sz="1200" b="1" baseline="0" dirty="0" smtClean="0"/>
              <a:t>Olive Green, Accent 3 </a:t>
            </a:r>
            <a:r>
              <a:rPr lang="en-US" sz="1200" baseline="0" dirty="0" smtClean="0"/>
              <a:t>(first row, the seventh option from the right)</a:t>
            </a:r>
            <a:r>
              <a:rPr lang="en-US" sz="1200" dirty="0" smtClean="0"/>
              <a:t>.</a:t>
            </a:r>
          </a:p>
          <a:p>
            <a:pPr marL="228600" indent="-228600">
              <a:buFont typeface="+mj-lt"/>
              <a:buAutoNum type="arabicPeriod"/>
            </a:pPr>
            <a:r>
              <a:rPr lang="en-US" sz="1200" dirty="0" smtClean="0"/>
              <a:t>Select the third rectangle from the top (“Third statement” in the example slide), and on</a:t>
            </a:r>
            <a:r>
              <a:rPr lang="en-US" sz="1200" baseline="0" dirty="0" smtClean="0"/>
              <a:t> the </a:t>
            </a:r>
            <a:r>
              <a:rPr lang="en-US" sz="1200" b="1" baseline="0" dirty="0" smtClean="0"/>
              <a:t>Home</a:t>
            </a:r>
            <a:r>
              <a:rPr lang="en-US" sz="1200" baseline="0" dirty="0" smtClean="0"/>
              <a:t> tab, in the </a:t>
            </a:r>
            <a:r>
              <a:rPr lang="en-US" sz="1200" b="1" baseline="0" dirty="0" smtClean="0"/>
              <a:t>Drawing</a:t>
            </a:r>
            <a:r>
              <a:rPr lang="en-US" sz="1200" baseline="0" dirty="0" smtClean="0"/>
              <a:t> group, click the arrow to the right of </a:t>
            </a:r>
            <a:r>
              <a:rPr lang="en-US" sz="1200" b="1" baseline="0" dirty="0" smtClean="0"/>
              <a:t>Shape</a:t>
            </a:r>
            <a:r>
              <a:rPr lang="en-US" sz="1200" baseline="0" dirty="0" smtClean="0"/>
              <a:t> </a:t>
            </a:r>
            <a:r>
              <a:rPr lang="en-US" sz="1200" b="1" baseline="0" dirty="0" smtClean="0"/>
              <a:t>Fill</a:t>
            </a:r>
            <a:r>
              <a:rPr lang="en-US" sz="1200" baseline="0" dirty="0" smtClean="0"/>
              <a:t>, and under </a:t>
            </a:r>
            <a:r>
              <a:rPr lang="en-US" sz="1200" b="1" baseline="0" dirty="0" smtClean="0"/>
              <a:t>Theme</a:t>
            </a:r>
            <a:r>
              <a:rPr lang="en-US" sz="1200" baseline="0" dirty="0" smtClean="0"/>
              <a:t> </a:t>
            </a:r>
            <a:r>
              <a:rPr lang="en-US" sz="1200" b="1" baseline="0" dirty="0" smtClean="0"/>
              <a:t>Colors</a:t>
            </a:r>
            <a:r>
              <a:rPr lang="en-US" sz="1200" baseline="0" dirty="0" smtClean="0"/>
              <a:t> select </a:t>
            </a:r>
            <a:r>
              <a:rPr lang="en-US" sz="1200" b="1" baseline="0" dirty="0" smtClean="0"/>
              <a:t>Purple, Accent 4 </a:t>
            </a:r>
            <a:r>
              <a:rPr lang="en-US" sz="1200" baseline="0" dirty="0" smtClean="0"/>
              <a:t>(first row, the eighth option from the right). </a:t>
            </a:r>
            <a:endParaRPr lang="en-US" sz="1200" dirty="0" smtClean="0"/>
          </a:p>
          <a:p>
            <a:pPr marL="228600" indent="-228600">
              <a:buFont typeface="+mj-lt"/>
              <a:buAutoNum type="arabicPeriod"/>
            </a:pPr>
            <a:r>
              <a:rPr lang="en-US" sz="1200" dirty="0" smtClean="0"/>
              <a:t>Select the fourth rectangle from the top (“Fourth statement” in the example slide), and on</a:t>
            </a:r>
            <a:r>
              <a:rPr lang="en-US" sz="1200" baseline="0" dirty="0" smtClean="0"/>
              <a:t> the </a:t>
            </a:r>
            <a:r>
              <a:rPr lang="en-US" sz="1200" b="1" baseline="0" dirty="0" smtClean="0"/>
              <a:t>Home</a:t>
            </a:r>
            <a:r>
              <a:rPr lang="en-US" sz="1200" baseline="0" dirty="0" smtClean="0"/>
              <a:t> tab, in the </a:t>
            </a:r>
            <a:r>
              <a:rPr lang="en-US" sz="1200" b="1" baseline="0" dirty="0" smtClean="0"/>
              <a:t>Drawing</a:t>
            </a:r>
            <a:r>
              <a:rPr lang="en-US" sz="1200" baseline="0" dirty="0" smtClean="0"/>
              <a:t> group, click the arrow to the right of </a:t>
            </a:r>
            <a:r>
              <a:rPr lang="en-US" sz="1200" b="1" baseline="0" dirty="0" smtClean="0"/>
              <a:t>Shape</a:t>
            </a:r>
            <a:r>
              <a:rPr lang="en-US" sz="1200" baseline="0" dirty="0" smtClean="0"/>
              <a:t> </a:t>
            </a:r>
            <a:r>
              <a:rPr lang="en-US" sz="1200" b="1" baseline="0" dirty="0" smtClean="0"/>
              <a:t>Fill</a:t>
            </a:r>
            <a:r>
              <a:rPr lang="en-US" sz="1200" baseline="0" dirty="0" smtClean="0"/>
              <a:t>, and under </a:t>
            </a:r>
            <a:r>
              <a:rPr lang="en-US" sz="1200" b="1" baseline="0" dirty="0" smtClean="0"/>
              <a:t>Theme</a:t>
            </a:r>
            <a:r>
              <a:rPr lang="en-US" sz="1200" baseline="0" dirty="0" smtClean="0"/>
              <a:t> </a:t>
            </a:r>
            <a:r>
              <a:rPr lang="en-US" sz="1200" b="1" baseline="0" dirty="0" smtClean="0"/>
              <a:t>Colors</a:t>
            </a:r>
            <a:r>
              <a:rPr lang="en-US" sz="1200" baseline="0" dirty="0" smtClean="0"/>
              <a:t> select </a:t>
            </a:r>
            <a:r>
              <a:rPr lang="en-US" sz="1200" b="1" baseline="0" dirty="0" smtClean="0"/>
              <a:t>Orange, Accent 6 </a:t>
            </a:r>
            <a:r>
              <a:rPr lang="en-US" sz="1200" baseline="0" dirty="0" smtClean="0"/>
              <a:t>(first row, the tenth option from the right).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Press and hold CTRL, and select all of the rectangles (on the right side of the graphic).</a:t>
            </a:r>
            <a:r>
              <a:rPr lang="en-US" sz="1200" baseline="0" dirty="0" smtClean="0"/>
              <a:t> On the </a:t>
            </a:r>
            <a:r>
              <a:rPr lang="en-US" sz="1200" b="1" baseline="0" dirty="0" smtClean="0"/>
              <a:t>Home</a:t>
            </a:r>
            <a:r>
              <a:rPr lang="en-US" sz="1200" baseline="0" dirty="0" smtClean="0"/>
              <a:t> tab, in the </a:t>
            </a:r>
            <a:r>
              <a:rPr lang="en-US" sz="1200" b="1" baseline="0" dirty="0" smtClean="0"/>
              <a:t>Font</a:t>
            </a:r>
            <a:r>
              <a:rPr lang="en-US" sz="1200" baseline="0" dirty="0" smtClean="0"/>
              <a:t> group, in the </a:t>
            </a:r>
            <a:r>
              <a:rPr lang="en-US" sz="1200" b="1" baseline="0" dirty="0" smtClean="0"/>
              <a:t>Font</a:t>
            </a:r>
            <a:r>
              <a:rPr lang="en-US" sz="1200" baseline="0" dirty="0" smtClean="0"/>
              <a:t> </a:t>
            </a:r>
            <a:r>
              <a:rPr lang="en-US" sz="1200" b="1" baseline="0" dirty="0" smtClean="0"/>
              <a:t>Size</a:t>
            </a:r>
            <a:r>
              <a:rPr lang="en-US" sz="1200" baseline="0" dirty="0" smtClean="0"/>
              <a:t> box, select </a:t>
            </a:r>
            <a:r>
              <a:rPr lang="en-US" sz="1200" b="1" baseline="0" dirty="0" smtClean="0"/>
              <a:t>36 pt.</a:t>
            </a:r>
            <a:r>
              <a:rPr lang="en-US" sz="1200" b="0" baseline="0" dirty="0" smtClean="0"/>
              <a:t>, and </a:t>
            </a:r>
            <a:r>
              <a:rPr lang="en-US" sz="1200" dirty="0" smtClean="0"/>
              <a:t>in the </a:t>
            </a:r>
            <a:r>
              <a:rPr lang="en-US" sz="1200" b="1" dirty="0" smtClean="0"/>
              <a:t>Font</a:t>
            </a:r>
            <a:r>
              <a:rPr lang="en-US" sz="1200" dirty="0" smtClean="0"/>
              <a:t> </a:t>
            </a:r>
            <a:r>
              <a:rPr lang="en-US" sz="1200" b="1" dirty="0" smtClean="0"/>
              <a:t>Color</a:t>
            </a:r>
            <a:r>
              <a:rPr lang="en-US" sz="1200" dirty="0" smtClean="0"/>
              <a:t> list,</a:t>
            </a:r>
            <a:r>
              <a:rPr lang="en-US" sz="1200" baseline="0" dirty="0" smtClean="0"/>
              <a:t> under </a:t>
            </a:r>
            <a:r>
              <a:rPr lang="en-US" sz="1200" b="1" baseline="0" dirty="0" smtClean="0"/>
              <a:t>Theme</a:t>
            </a:r>
            <a:r>
              <a:rPr lang="en-US" sz="1200" baseline="0" dirty="0" smtClean="0"/>
              <a:t> </a:t>
            </a:r>
            <a:r>
              <a:rPr lang="en-US" sz="1200" b="1" baseline="0" dirty="0" smtClean="0"/>
              <a:t>Colors</a:t>
            </a:r>
            <a:r>
              <a:rPr lang="en-US" sz="1200" baseline="0" dirty="0" smtClean="0"/>
              <a:t> select </a:t>
            </a:r>
            <a:r>
              <a:rPr lang="en-US" sz="1200" b="1" baseline="0" dirty="0" smtClean="0"/>
              <a:t>White, Background 1</a:t>
            </a:r>
            <a:r>
              <a:rPr lang="en-US" sz="1200" baseline="0" dirty="0" smtClean="0"/>
              <a:t> (first row, the first option from the left). </a:t>
            </a:r>
          </a:p>
          <a:p>
            <a:pPr marL="685800" lvl="1" indent="-228600">
              <a:buFont typeface="+mj-lt"/>
              <a:buAutoNum type="arabicPeriod"/>
            </a:pPr>
            <a:endParaRPr lang="en-US" sz="1200" baseline="0" dirty="0" smtClean="0"/>
          </a:p>
          <a:p>
            <a:pPr marL="685800" lvl="1" indent="-228600">
              <a:buFont typeface="+mj-lt"/>
              <a:buNone/>
            </a:pPr>
            <a:endParaRPr lang="en-US" sz="1200" dirty="0" smtClean="0"/>
          </a:p>
          <a:p>
            <a:pPr marL="0" marR="0" lvl="1" indent="0" algn="l" defTabSz="914400" rtl="0" eaLnBrk="1" fontAlgn="auto" latinLnBrk="0" hangingPunct="1">
              <a:lnSpc>
                <a:spcPct val="100000"/>
              </a:lnSpc>
              <a:spcBef>
                <a:spcPts val="0"/>
              </a:spcBef>
              <a:spcAft>
                <a:spcPts val="0"/>
              </a:spcAft>
              <a:buClrTx/>
              <a:buSzTx/>
              <a:buFont typeface="+mj-lt"/>
              <a:buNone/>
              <a:tabLst/>
              <a:defRPr/>
            </a:pPr>
            <a:r>
              <a:rPr lang="en-US" sz="1200" dirty="0" smtClean="0"/>
              <a:t>To reproduce the circles</a:t>
            </a:r>
            <a:r>
              <a:rPr lang="en-US" sz="1200" baseline="0" dirty="0" smtClean="0"/>
              <a:t> </a:t>
            </a:r>
            <a:r>
              <a:rPr lang="en-US" sz="1200" dirty="0" smtClean="0"/>
              <a:t>on</a:t>
            </a:r>
            <a:r>
              <a:rPr lang="en-US" sz="1200" baseline="0" dirty="0" smtClean="0"/>
              <a:t> this slide, do the following:</a:t>
            </a:r>
          </a:p>
          <a:p>
            <a:pPr marL="2286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Press and hold CTRL,</a:t>
            </a:r>
            <a:r>
              <a:rPr lang="en-US" sz="1200" baseline="0" dirty="0" smtClean="0"/>
              <a:t> and then select the four block shapes (the shapes on the left) in the </a:t>
            </a:r>
            <a:r>
              <a:rPr lang="en-US" sz="1200" baseline="0" dirty="0" err="1" smtClean="0"/>
              <a:t>SmartArt</a:t>
            </a:r>
            <a:r>
              <a:rPr lang="en-US" sz="1200" baseline="0" dirty="0" smtClean="0"/>
              <a:t> graphic, and then u</a:t>
            </a:r>
            <a:r>
              <a:rPr lang="en-US" sz="1200" dirty="0" smtClean="0"/>
              <a:t>nder </a:t>
            </a:r>
            <a:r>
              <a:rPr lang="en-US" sz="1200" b="1" dirty="0" err="1" smtClean="0"/>
              <a:t>SmartArt</a:t>
            </a:r>
            <a:r>
              <a:rPr lang="en-US" sz="1200" baseline="0" dirty="0" smtClean="0"/>
              <a:t> </a:t>
            </a:r>
            <a:r>
              <a:rPr lang="en-US" sz="1200" b="1" baseline="0" dirty="0" smtClean="0"/>
              <a:t>Tools</a:t>
            </a:r>
            <a:r>
              <a:rPr lang="en-US" sz="1200" baseline="0" dirty="0" smtClean="0"/>
              <a:t>, on the </a:t>
            </a:r>
            <a:r>
              <a:rPr lang="en-US" sz="1200" b="1" baseline="0" dirty="0" smtClean="0"/>
              <a:t>Format</a:t>
            </a:r>
            <a:r>
              <a:rPr lang="en-US" sz="1200" baseline="0" dirty="0" smtClean="0"/>
              <a:t> tab, in the </a:t>
            </a:r>
            <a:r>
              <a:rPr lang="en-US" sz="1200" b="1" baseline="0" dirty="0" smtClean="0"/>
              <a:t>Shapes</a:t>
            </a:r>
            <a:r>
              <a:rPr lang="en-US" sz="1200" baseline="0" dirty="0" smtClean="0"/>
              <a:t> group, click the arrow to the right of </a:t>
            </a:r>
            <a:r>
              <a:rPr lang="en-US" sz="1200" b="1" baseline="0" dirty="0" smtClean="0"/>
              <a:t>Change</a:t>
            </a:r>
            <a:r>
              <a:rPr lang="en-US" sz="1200" baseline="0" dirty="0" smtClean="0"/>
              <a:t> </a:t>
            </a:r>
            <a:r>
              <a:rPr lang="en-US" sz="1200" b="1" baseline="0" dirty="0" smtClean="0"/>
              <a:t>Shape</a:t>
            </a:r>
            <a:r>
              <a:rPr lang="en-US" sz="1200" baseline="0" dirty="0" smtClean="0"/>
              <a:t>, and under </a:t>
            </a:r>
            <a:r>
              <a:rPr lang="en-US" sz="1200" b="1" baseline="0" dirty="0" smtClean="0"/>
              <a:t>Basic</a:t>
            </a:r>
            <a:r>
              <a:rPr lang="en-US" sz="1200" baseline="0" dirty="0" smtClean="0"/>
              <a:t> </a:t>
            </a:r>
            <a:r>
              <a:rPr lang="en-US" sz="1200" b="1" baseline="0" dirty="0" smtClean="0"/>
              <a:t>Shapes</a:t>
            </a:r>
            <a:r>
              <a:rPr lang="en-US" sz="1200" baseline="0" dirty="0" smtClean="0"/>
              <a:t> select </a:t>
            </a:r>
            <a:r>
              <a:rPr lang="en-US" sz="1200" b="1" baseline="0" dirty="0" smtClean="0"/>
              <a:t>Oval </a:t>
            </a:r>
            <a:r>
              <a:rPr lang="en-US" sz="1200" b="0" baseline="0" dirty="0" smtClean="0"/>
              <a:t>(first row, first option from the left)</a:t>
            </a:r>
            <a:r>
              <a:rPr lang="en-US" sz="1200" baseline="0" dirty="0" smtClean="0"/>
              <a:t>. </a:t>
            </a:r>
            <a:endParaRPr lang="en-US" sz="1200" dirty="0" smtClean="0"/>
          </a:p>
          <a:p>
            <a:pPr marL="228600" indent="-228600">
              <a:buFont typeface="+mj-lt"/>
              <a:buAutoNum type="arabicPeriod"/>
            </a:pPr>
            <a:r>
              <a:rPr lang="en-US" sz="1200" dirty="0" smtClean="0"/>
              <a:t>On the slide, drag</a:t>
            </a:r>
            <a:r>
              <a:rPr lang="en-US" sz="1200" baseline="0" dirty="0" smtClean="0"/>
              <a:t> one of the top right sizing handles to the left to make the ovals into a circle and to make them smaller.</a:t>
            </a:r>
            <a:endParaRPr lang="en-US" sz="1200" dirty="0" smtClean="0"/>
          </a:p>
          <a:p>
            <a:pPr marL="228600" indent="-228600">
              <a:buFont typeface="+mj-lt"/>
              <a:buAutoNum type="arabicPeriod"/>
            </a:pPr>
            <a:r>
              <a:rPr lang="en-US" sz="1200" dirty="0" smtClean="0"/>
              <a:t>Also with the four circles selected, position the circles so that they cover the bullet on the rectangles, and then on the </a:t>
            </a:r>
            <a:r>
              <a:rPr lang="en-US" sz="1200" b="1" dirty="0" smtClean="0"/>
              <a:t>Home</a:t>
            </a:r>
            <a:r>
              <a:rPr lang="en-US" sz="1200" baseline="0" dirty="0" smtClean="0"/>
              <a:t> tab, in the </a:t>
            </a:r>
            <a:r>
              <a:rPr lang="en-US" sz="1200" b="1" baseline="0" dirty="0" smtClean="0"/>
              <a:t>Font</a:t>
            </a:r>
            <a:r>
              <a:rPr lang="en-US" sz="1200" baseline="0" dirty="0" smtClean="0"/>
              <a:t> group, in the </a:t>
            </a:r>
            <a:r>
              <a:rPr lang="en-US" sz="1200" b="1" baseline="0" dirty="0" smtClean="0"/>
              <a:t>Font</a:t>
            </a:r>
            <a:r>
              <a:rPr lang="en-US" sz="1200" baseline="0" dirty="0" smtClean="0"/>
              <a:t> </a:t>
            </a:r>
            <a:r>
              <a:rPr lang="en-US" sz="1200" b="1" baseline="0" dirty="0" smtClean="0"/>
              <a:t>Color</a:t>
            </a:r>
            <a:r>
              <a:rPr lang="en-US" sz="1200" baseline="0" dirty="0" smtClean="0"/>
              <a:t> list, under </a:t>
            </a:r>
            <a:r>
              <a:rPr lang="en-US" sz="1200" b="1" baseline="0" dirty="0" smtClean="0"/>
              <a:t>Theme</a:t>
            </a:r>
            <a:r>
              <a:rPr lang="en-US" sz="1200" baseline="0" dirty="0" smtClean="0"/>
              <a:t> </a:t>
            </a:r>
            <a:r>
              <a:rPr lang="en-US" sz="1200" b="1" baseline="0" dirty="0" smtClean="0"/>
              <a:t>Colors</a:t>
            </a:r>
            <a:r>
              <a:rPr lang="en-US" sz="1200" baseline="0" dirty="0" smtClean="0"/>
              <a:t> select </a:t>
            </a:r>
            <a:r>
              <a:rPr lang="en-US" sz="1200" b="1" baseline="0" dirty="0" smtClean="0"/>
              <a:t>White, Background 1, Darker 50% </a:t>
            </a:r>
            <a:r>
              <a:rPr lang="en-US" sz="1200" baseline="0" dirty="0" smtClean="0"/>
              <a:t>(sixth row, first option from the left). </a:t>
            </a:r>
            <a:endParaRPr lang="en-US" sz="1200" dirty="0" smtClean="0"/>
          </a:p>
          <a:p>
            <a:pPr marL="228600" indent="-228600">
              <a:buFont typeface="+mj-lt"/>
              <a:buAutoNum type="arabicPeriod"/>
            </a:pPr>
            <a:r>
              <a:rPr lang="en-US" sz="1200" dirty="0" smtClean="0"/>
              <a:t>Also</a:t>
            </a:r>
            <a:r>
              <a:rPr lang="en-US" sz="1200" baseline="0" dirty="0" smtClean="0"/>
              <a:t> o</a:t>
            </a:r>
            <a:r>
              <a:rPr lang="en-US" sz="1200" dirty="0" smtClean="0"/>
              <a:t>n the </a:t>
            </a:r>
            <a:r>
              <a:rPr lang="en-US" sz="1200" b="1" dirty="0" smtClean="0"/>
              <a:t>Home</a:t>
            </a:r>
            <a:r>
              <a:rPr lang="en-US" sz="1200" dirty="0" smtClean="0"/>
              <a:t> tab, in the bottom right corner of the </a:t>
            </a:r>
            <a:r>
              <a:rPr lang="en-US" sz="1200" b="1" dirty="0" smtClean="0"/>
              <a:t>Drawing</a:t>
            </a:r>
            <a:r>
              <a:rPr lang="en-US" sz="1200" dirty="0" smtClean="0"/>
              <a:t> group,</a:t>
            </a:r>
            <a:r>
              <a:rPr lang="en-US" sz="1200" baseline="0" dirty="0" smtClean="0"/>
              <a:t> click the </a:t>
            </a:r>
            <a:r>
              <a:rPr lang="en-US" sz="1200" b="1" baseline="0" dirty="0" smtClean="0"/>
              <a:t>Format</a:t>
            </a:r>
            <a:r>
              <a:rPr lang="en-US" sz="1200" baseline="0" dirty="0" smtClean="0"/>
              <a:t> </a:t>
            </a:r>
            <a:r>
              <a:rPr lang="en-US" sz="1200" b="1" baseline="0" dirty="0" smtClean="0"/>
              <a:t>Shape</a:t>
            </a:r>
            <a:r>
              <a:rPr lang="en-US" sz="1200" baseline="0" dirty="0" smtClean="0"/>
              <a:t> dialog box launcher. In the </a:t>
            </a:r>
            <a:r>
              <a:rPr lang="en-US" sz="1200" b="1" baseline="0" dirty="0" smtClean="0"/>
              <a:t>Format</a:t>
            </a:r>
            <a:r>
              <a:rPr lang="en-US" sz="1200" baseline="0" dirty="0" smtClean="0"/>
              <a:t> </a:t>
            </a:r>
            <a:r>
              <a:rPr lang="en-US" sz="1200" b="1" baseline="0" dirty="0" smtClean="0"/>
              <a:t>Shape</a:t>
            </a:r>
            <a:r>
              <a:rPr lang="en-US" sz="1200" baseline="0" dirty="0" smtClean="0"/>
              <a:t> dialog box, click </a:t>
            </a:r>
            <a:r>
              <a:rPr lang="en-US" sz="1200" b="1" baseline="0" dirty="0" smtClean="0"/>
              <a:t>Fill</a:t>
            </a:r>
            <a:r>
              <a:rPr lang="en-US" sz="1200" baseline="0" dirty="0" smtClean="0"/>
              <a:t> in the left pane, in the </a:t>
            </a:r>
            <a:r>
              <a:rPr lang="en-US" sz="1200" b="1" baseline="0" dirty="0" smtClean="0"/>
              <a:t>Fill</a:t>
            </a:r>
            <a:r>
              <a:rPr lang="en-US" sz="1200" baseline="0" dirty="0" smtClean="0"/>
              <a:t> pane, click </a:t>
            </a:r>
            <a:r>
              <a:rPr lang="en-US" sz="1200" b="1" baseline="0" dirty="0" smtClean="0"/>
              <a:t>Gradient fill</a:t>
            </a:r>
            <a:r>
              <a:rPr lang="en-US" sz="1200" baseline="0" dirty="0" smtClean="0"/>
              <a:t>, and then do the following:</a:t>
            </a:r>
          </a:p>
          <a:p>
            <a:pPr marL="685800" lvl="1" indent="-228600">
              <a:buFont typeface="Arial" pitchFamily="34" charset="0"/>
              <a:buChar char="•"/>
            </a:pPr>
            <a:r>
              <a:rPr lang="en-US" sz="1200" baseline="0" dirty="0" smtClean="0"/>
              <a:t>In the </a:t>
            </a:r>
            <a:r>
              <a:rPr lang="en-US" sz="1200" b="1" baseline="0" dirty="0" smtClean="0"/>
              <a:t>Type</a:t>
            </a:r>
            <a:r>
              <a:rPr lang="en-US" sz="1200" baseline="0" dirty="0" smtClean="0"/>
              <a:t> list, select </a:t>
            </a:r>
            <a:r>
              <a:rPr lang="en-US" sz="1200" b="1" baseline="0" dirty="0" smtClean="0"/>
              <a:t>Radial</a:t>
            </a:r>
            <a:r>
              <a:rPr lang="en-US" sz="1200" baseline="0" dirty="0" smtClean="0"/>
              <a:t>.</a:t>
            </a:r>
          </a:p>
          <a:p>
            <a:pPr marL="685800" lvl="1" indent="-228600">
              <a:buFont typeface="Arial" pitchFamily="34" charset="0"/>
              <a:buChar char="•"/>
            </a:pPr>
            <a:r>
              <a:rPr lang="en-US" sz="1200" baseline="0" dirty="0" smtClean="0"/>
              <a:t>In the </a:t>
            </a:r>
            <a:r>
              <a:rPr lang="en-US" sz="1200" b="1" baseline="0" dirty="0" smtClean="0"/>
              <a:t>Direction</a:t>
            </a:r>
            <a:r>
              <a:rPr lang="en-US" sz="1200" baseline="0" dirty="0" smtClean="0"/>
              <a:t> list, select </a:t>
            </a:r>
            <a:r>
              <a:rPr lang="en-US" sz="1200" b="1" baseline="0" dirty="0" smtClean="0"/>
              <a:t>From</a:t>
            </a:r>
            <a:r>
              <a:rPr lang="en-US" sz="1200" baseline="0" dirty="0" smtClean="0"/>
              <a:t> </a:t>
            </a:r>
            <a:r>
              <a:rPr lang="en-US" sz="1200" b="1" baseline="0" dirty="0" smtClean="0"/>
              <a:t>Center</a:t>
            </a:r>
            <a:r>
              <a:rPr lang="en-US" sz="1200" baseline="0" dirty="0" smtClean="0"/>
              <a:t> (third option from the left).</a:t>
            </a:r>
          </a:p>
          <a:p>
            <a:pPr marL="685800" lvl="1" indent="-228600">
              <a:buFont typeface="Arial" pitchFamily="34" charset="0"/>
              <a:buChar char="•"/>
            </a:pP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Gradient stops</a:t>
            </a:r>
            <a:r>
              <a:rPr lang="en-US" sz="1200" kern="1200" dirty="0" smtClean="0">
                <a:solidFill>
                  <a:schemeClr val="tx1"/>
                </a:solidFill>
                <a:latin typeface="+mn-lt"/>
                <a:ea typeface="+mn-ea"/>
                <a:cs typeface="+mn-cs"/>
              </a:rPr>
              <a:t>, click </a:t>
            </a:r>
            <a:r>
              <a:rPr lang="en-US" sz="1200" b="1" kern="1200" dirty="0" smtClean="0">
                <a:solidFill>
                  <a:schemeClr val="tx1"/>
                </a:solidFill>
                <a:latin typeface="+mn-lt"/>
                <a:ea typeface="+mn-ea"/>
                <a:cs typeface="+mn-cs"/>
              </a:rPr>
              <a:t>Add gradient stop</a:t>
            </a:r>
            <a:r>
              <a:rPr lang="en-US" sz="1200" b="0" kern="1200" dirty="0" smtClean="0">
                <a:solidFill>
                  <a:schemeClr val="tx1"/>
                </a:solidFill>
                <a:latin typeface="+mn-lt"/>
                <a:ea typeface="+mn-ea"/>
                <a:cs typeface="+mn-cs"/>
              </a:rPr>
              <a:t> or </a:t>
            </a:r>
            <a:r>
              <a:rPr lang="en-US" sz="1200" b="1" kern="1200" dirty="0" smtClean="0">
                <a:solidFill>
                  <a:schemeClr val="tx1"/>
                </a:solidFill>
                <a:latin typeface="+mn-lt"/>
                <a:ea typeface="+mn-ea"/>
                <a:cs typeface="+mn-cs"/>
              </a:rPr>
              <a:t>Remove gradient stop</a:t>
            </a:r>
            <a:r>
              <a:rPr lang="en-US" sz="1200" kern="1200" dirty="0" smtClean="0">
                <a:solidFill>
                  <a:schemeClr val="tx1"/>
                </a:solidFill>
                <a:latin typeface="+mn-lt"/>
                <a:ea typeface="+mn-ea"/>
                <a:cs typeface="+mn-cs"/>
              </a:rPr>
              <a:t> until two stops appear in </a:t>
            </a:r>
            <a:r>
              <a:rPr lang="en-US" sz="1200" kern="1200" smtClean="0">
                <a:solidFill>
                  <a:schemeClr val="tx1"/>
                </a:solidFill>
                <a:latin typeface="+mn-lt"/>
                <a:ea typeface="+mn-ea"/>
                <a:cs typeface="+mn-cs"/>
              </a:rPr>
              <a:t>the slider</a:t>
            </a:r>
            <a:endParaRPr lang="en-US" sz="1200" kern="1200" dirty="0" smtClean="0">
              <a:solidFill>
                <a:schemeClr val="tx1"/>
              </a:solidFill>
              <a:latin typeface="+mn-lt"/>
              <a:ea typeface="+mn-ea"/>
              <a:cs typeface="+mn-cs"/>
            </a:endParaRPr>
          </a:p>
          <a:p>
            <a:pPr marL="228600" lvl="0" indent="-228600">
              <a:buFont typeface="+mj-lt"/>
              <a:buAutoNum type="arabicPeriod"/>
            </a:pPr>
            <a:r>
              <a:rPr lang="en-US" sz="1200" kern="1200" dirty="0" smtClean="0">
                <a:solidFill>
                  <a:schemeClr val="tx1"/>
                </a:solidFill>
                <a:latin typeface="+mn-lt"/>
                <a:ea typeface="+mn-ea"/>
                <a:cs typeface="+mn-cs"/>
              </a:rPr>
              <a:t>Also under </a:t>
            </a:r>
            <a:r>
              <a:rPr lang="en-US" sz="1200" b="1" kern="1200" dirty="0" smtClean="0">
                <a:solidFill>
                  <a:schemeClr val="tx1"/>
                </a:solidFill>
                <a:latin typeface="+mn-lt"/>
                <a:ea typeface="+mn-ea"/>
                <a:cs typeface="+mn-cs"/>
              </a:rPr>
              <a:t>Gradient stops</a:t>
            </a:r>
            <a:r>
              <a:rPr lang="en-US" sz="1200" kern="1200" dirty="0" smtClean="0">
                <a:solidFill>
                  <a:schemeClr val="tx1"/>
                </a:solidFill>
                <a:latin typeface="+mn-lt"/>
                <a:ea typeface="+mn-ea"/>
                <a:cs typeface="+mn-cs"/>
              </a:rPr>
              <a:t>, customize the gradient stops that you added as follows:</a:t>
            </a: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0" kern="1200" dirty="0" smtClean="0">
                <a:solidFill>
                  <a:schemeClr val="tx1"/>
                </a:solidFill>
                <a:latin typeface="+mn-lt"/>
                <a:ea typeface="+mn-ea"/>
                <a:cs typeface="+mn-cs"/>
              </a:rPr>
              <a:t>the first stop in the slider</a:t>
            </a:r>
            <a:r>
              <a:rPr lang="en-US" sz="1200" kern="1200" dirty="0" smtClean="0">
                <a:solidFill>
                  <a:schemeClr val="tx1"/>
                </a:solidFill>
                <a:latin typeface="+mn-lt"/>
                <a:ea typeface="+mn-ea"/>
                <a:cs typeface="+mn-cs"/>
              </a:rPr>
              <a:t>, and then do the following:</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0%</a:t>
            </a:r>
            <a:r>
              <a:rPr lang="en-US" sz="1200" b="0" kern="1200" dirty="0" smtClean="0">
                <a:solidFill>
                  <a:schemeClr val="tx1"/>
                </a:solidFill>
                <a:latin typeface="+mn-lt"/>
                <a:ea typeface="+mn-ea"/>
                <a:cs typeface="+mn-cs"/>
              </a:rPr>
              <a:t>.</a:t>
            </a:r>
          </a:p>
          <a:p>
            <a:pPr marL="1143000" lvl="2"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Theme</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Colors</a:t>
            </a:r>
            <a:r>
              <a:rPr lang="en-US" sz="1200" kern="1200" baseline="0" dirty="0" smtClean="0">
                <a:solidFill>
                  <a:schemeClr val="tx1"/>
                </a:solidFill>
                <a:latin typeface="+mn-lt"/>
                <a:ea typeface="+mn-ea"/>
                <a:cs typeface="+mn-cs"/>
              </a:rPr>
              <a:t> select </a:t>
            </a:r>
            <a:r>
              <a:rPr lang="en-US" sz="1200" b="1" kern="1200" baseline="0" dirty="0" smtClean="0">
                <a:solidFill>
                  <a:schemeClr val="tx1"/>
                </a:solidFill>
                <a:latin typeface="+mn-lt"/>
                <a:ea typeface="+mn-ea"/>
                <a:cs typeface="+mn-cs"/>
              </a:rPr>
              <a:t>White, Background 1 </a:t>
            </a:r>
            <a:r>
              <a:rPr lang="en-US" sz="1200" b="0" baseline="0" dirty="0" smtClean="0">
                <a:solidFill>
                  <a:schemeClr val="accent6"/>
                </a:solidFill>
                <a:latin typeface="+mn-lt"/>
              </a:rPr>
              <a:t>(first row, first option from the left). </a:t>
            </a:r>
            <a:endParaRPr lang="en-US" sz="1200" b="1" kern="1200" baseline="0" dirty="0" smtClean="0">
              <a:solidFill>
                <a:schemeClr val="tx1"/>
              </a:solidFill>
              <a:latin typeface="+mn-lt"/>
              <a:ea typeface="+mn-ea"/>
              <a:cs typeface="+mn-cs"/>
            </a:endParaRP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0" kern="1200" dirty="0" smtClean="0">
                <a:solidFill>
                  <a:schemeClr val="tx1"/>
                </a:solidFill>
                <a:latin typeface="+mn-lt"/>
                <a:ea typeface="+mn-ea"/>
                <a:cs typeface="+mn-cs"/>
              </a:rPr>
              <a:t>the last stop in the slider</a:t>
            </a:r>
            <a:r>
              <a:rPr lang="en-US" sz="1200" kern="1200" dirty="0" smtClean="0">
                <a:solidFill>
                  <a:schemeClr val="tx1"/>
                </a:solidFill>
                <a:latin typeface="+mn-lt"/>
                <a:ea typeface="+mn-ea"/>
                <a:cs typeface="+mn-cs"/>
              </a:rPr>
              <a:t>, and then do the following: </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100%</a:t>
            </a:r>
            <a:r>
              <a:rPr lang="en-US" sz="1200" kern="1200" dirty="0" smtClean="0">
                <a:solidFill>
                  <a:schemeClr val="tx1"/>
                </a:solidFill>
                <a:latin typeface="+mn-lt"/>
                <a:ea typeface="+mn-ea"/>
                <a:cs typeface="+mn-cs"/>
              </a:rPr>
              <a:t>.</a:t>
            </a:r>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smtClean="0"/>
              <a:t>Click the button next to </a:t>
            </a:r>
            <a:r>
              <a:rPr lang="en-US" sz="1200" b="1" dirty="0" smtClean="0"/>
              <a:t>Color</a:t>
            </a:r>
            <a:r>
              <a:rPr lang="en-US" sz="1200" dirty="0" smtClean="0"/>
              <a:t>, </a:t>
            </a:r>
            <a:r>
              <a:rPr lang="en-US" sz="1200" kern="1200" dirty="0" smtClean="0">
                <a:solidFill>
                  <a:schemeClr val="tx1"/>
                </a:solidFill>
                <a:latin typeface="+mn-lt"/>
                <a:ea typeface="+mn-ea"/>
                <a:cs typeface="+mn-cs"/>
              </a:rPr>
              <a:t>and then under </a:t>
            </a:r>
            <a:r>
              <a:rPr lang="en-US" sz="1200" b="1" kern="1200" dirty="0" smtClean="0">
                <a:solidFill>
                  <a:schemeClr val="tx1"/>
                </a:solidFill>
                <a:latin typeface="+mn-lt"/>
                <a:ea typeface="+mn-ea"/>
                <a:cs typeface="+mn-cs"/>
              </a:rPr>
              <a:t>Theme</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Colors</a:t>
            </a:r>
            <a:r>
              <a:rPr lang="en-US" sz="1200" kern="1200" baseline="0" dirty="0" smtClean="0">
                <a:solidFill>
                  <a:schemeClr val="tx1"/>
                </a:solidFill>
                <a:latin typeface="+mn-lt"/>
                <a:ea typeface="+mn-ea"/>
                <a:cs typeface="+mn-cs"/>
              </a:rPr>
              <a:t> select </a:t>
            </a:r>
            <a:r>
              <a:rPr lang="en-US" sz="1200" b="1" kern="1200" baseline="0" dirty="0" smtClean="0">
                <a:solidFill>
                  <a:schemeClr val="tx1"/>
                </a:solidFill>
                <a:latin typeface="+mn-lt"/>
                <a:ea typeface="+mn-ea"/>
                <a:cs typeface="+mn-cs"/>
              </a:rPr>
              <a:t>White, Background 2, Darker 25% </a:t>
            </a:r>
            <a:r>
              <a:rPr lang="en-US" sz="1200" b="0" baseline="0" dirty="0" smtClean="0">
                <a:solidFill>
                  <a:schemeClr val="accent6"/>
                </a:solidFill>
                <a:latin typeface="+mn-lt"/>
              </a:rPr>
              <a:t>(fourth row, first option from the left). </a:t>
            </a:r>
            <a:endParaRPr lang="en-US" sz="1200" dirty="0" smtClean="0"/>
          </a:p>
          <a:p>
            <a:pPr marL="228600" indent="-228600">
              <a:buFont typeface="+mj-lt"/>
              <a:buAutoNum type="arabicPeriod"/>
            </a:pPr>
            <a:endParaRPr lang="en-US" sz="1200" dirty="0" smtClean="0"/>
          </a:p>
          <a:p>
            <a:pPr marL="228600" indent="-228600">
              <a:buFont typeface="+mj-lt"/>
              <a:buNone/>
            </a:pPr>
            <a:endParaRPr lang="en-US" sz="1200" dirty="0" smtClean="0"/>
          </a:p>
          <a:p>
            <a:pPr marL="228600" indent="-228600">
              <a:buFont typeface="+mj-lt"/>
              <a:buNone/>
            </a:pPr>
            <a:r>
              <a:rPr lang="en-US" sz="1200" dirty="0" smtClean="0"/>
              <a:t>To</a:t>
            </a:r>
            <a:r>
              <a:rPr lang="en-US" sz="1200" baseline="0" dirty="0" smtClean="0"/>
              <a:t> reproduce the animation effects on this slide, do the following:</a:t>
            </a:r>
            <a:endParaRPr lang="en-US" sz="1200" dirty="0" smtClean="0"/>
          </a:p>
          <a:p>
            <a:pPr marL="228600" indent="-228600">
              <a:buFont typeface="+mj-lt"/>
              <a:buAutoNum type="arabicPeriod"/>
            </a:pPr>
            <a:r>
              <a:rPr lang="en-US" sz="1200" dirty="0" smtClean="0"/>
              <a:t>On the slide, select the SmartArt graphic. On the </a:t>
            </a:r>
            <a:r>
              <a:rPr lang="en-US" sz="1200" b="1" dirty="0" smtClean="0"/>
              <a:t>Animations</a:t>
            </a:r>
            <a:r>
              <a:rPr lang="en-US" sz="1200" dirty="0" smtClean="0"/>
              <a:t> tab, in the </a:t>
            </a:r>
            <a:r>
              <a:rPr lang="en-US" sz="1200" b="1" dirty="0" smtClean="0"/>
              <a:t>Advanced</a:t>
            </a:r>
            <a:r>
              <a:rPr lang="en-US" sz="1200" b="1" baseline="0" dirty="0" smtClean="0"/>
              <a:t> Animation </a:t>
            </a:r>
            <a:r>
              <a:rPr lang="en-US" sz="1200" baseline="0" dirty="0" smtClean="0"/>
              <a:t>group, click </a:t>
            </a:r>
            <a:r>
              <a:rPr lang="en-US" sz="1200" b="1" baseline="0" dirty="0" smtClean="0"/>
              <a:t>Add Animation</a:t>
            </a:r>
            <a:r>
              <a:rPr lang="en-US" sz="1200" baseline="0" dirty="0" smtClean="0"/>
              <a:t>, and then under </a:t>
            </a:r>
            <a:r>
              <a:rPr lang="en-US" sz="1200" b="1" baseline="0" dirty="0" smtClean="0"/>
              <a:t>Entrance</a:t>
            </a:r>
            <a:r>
              <a:rPr lang="en-US" sz="1200" baseline="0" dirty="0" smtClean="0"/>
              <a:t> click </a:t>
            </a:r>
            <a:r>
              <a:rPr lang="en-US" sz="1200" b="1" baseline="0" dirty="0" smtClean="0"/>
              <a:t>Fade</a:t>
            </a:r>
            <a:r>
              <a:rPr lang="en-US" sz="1200" baseline="0" dirty="0" smtClean="0"/>
              <a:t>.</a:t>
            </a:r>
            <a:endParaRPr lang="en-US" sz="1200" dirty="0" smtClean="0"/>
          </a:p>
          <a:p>
            <a:pPr marL="228600" indent="-228600">
              <a:buFont typeface="+mj-lt"/>
              <a:buAutoNum type="arabicPeriod"/>
            </a:pPr>
            <a:r>
              <a:rPr lang="en-US" sz="1200" dirty="0" smtClean="0"/>
              <a:t>Also on</a:t>
            </a:r>
            <a:r>
              <a:rPr lang="en-US" sz="1200" baseline="0" dirty="0" smtClean="0"/>
              <a:t> the </a:t>
            </a:r>
            <a:r>
              <a:rPr lang="en-US" sz="1200" b="1" baseline="0" dirty="0" smtClean="0"/>
              <a:t>Animations</a:t>
            </a:r>
            <a:r>
              <a:rPr lang="en-US" sz="1200" baseline="0" dirty="0" smtClean="0"/>
              <a:t> tab, in the </a:t>
            </a:r>
            <a:r>
              <a:rPr lang="en-US" sz="1200" b="1" baseline="0" dirty="0" smtClean="0"/>
              <a:t>Advanced Animation</a:t>
            </a:r>
            <a:r>
              <a:rPr lang="en-US" sz="1200" baseline="0" dirty="0" smtClean="0"/>
              <a:t> group, click </a:t>
            </a:r>
            <a:r>
              <a:rPr lang="en-US" sz="1200" b="1" baseline="0" dirty="0" smtClean="0"/>
              <a:t>Add Animation</a:t>
            </a:r>
            <a:r>
              <a:rPr lang="en-US" sz="1200" baseline="0" dirty="0" smtClean="0"/>
              <a:t>, and then under </a:t>
            </a:r>
            <a:r>
              <a:rPr lang="en-US" sz="1200" b="1" baseline="0" dirty="0" smtClean="0"/>
              <a:t>Motion Paths </a:t>
            </a:r>
            <a:r>
              <a:rPr lang="en-US" sz="1200" baseline="0" dirty="0" smtClean="0"/>
              <a:t>click </a:t>
            </a:r>
            <a:r>
              <a:rPr lang="en-US" sz="1200" b="1" baseline="0" dirty="0" smtClean="0"/>
              <a:t>Lines</a:t>
            </a:r>
            <a:r>
              <a:rPr lang="en-US" sz="1200" baseline="0" dirty="0" smtClean="0"/>
              <a:t>.</a:t>
            </a:r>
          </a:p>
          <a:p>
            <a:pPr marL="228600" indent="-228600">
              <a:buFont typeface="+mj-lt"/>
              <a:buAutoNum type="arabicPeriod"/>
            </a:pPr>
            <a:r>
              <a:rPr lang="en-US" sz="1200" baseline="0" dirty="0" smtClean="0"/>
              <a:t>Also on the </a:t>
            </a:r>
            <a:r>
              <a:rPr lang="en-US" sz="1200" b="1" baseline="0" dirty="0" smtClean="0"/>
              <a:t>Animations</a:t>
            </a:r>
            <a:r>
              <a:rPr lang="en-US" sz="1200" baseline="0" dirty="0" smtClean="0"/>
              <a:t> tab, in the </a:t>
            </a:r>
            <a:r>
              <a:rPr lang="en-US" sz="1200" b="1" baseline="0" dirty="0" smtClean="0"/>
              <a:t>Animation</a:t>
            </a:r>
            <a:r>
              <a:rPr lang="en-US" sz="1200" baseline="0" dirty="0" smtClean="0"/>
              <a:t> group, click </a:t>
            </a:r>
            <a:r>
              <a:rPr lang="en-US" sz="1200" b="1" baseline="0" dirty="0" smtClean="0"/>
              <a:t>Effect Options</a:t>
            </a:r>
            <a:r>
              <a:rPr lang="en-US" sz="1200" baseline="0" dirty="0" smtClean="0"/>
              <a:t>, and then click </a:t>
            </a:r>
            <a:r>
              <a:rPr lang="en-US" sz="1200" b="1" baseline="0" dirty="0" smtClean="0"/>
              <a:t>Right</a:t>
            </a:r>
            <a:r>
              <a:rPr lang="en-US" sz="1200" baseline="0" dirty="0" smtClean="0"/>
              <a: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On the slide, right-click the motion path and select </a:t>
            </a:r>
            <a:r>
              <a:rPr lang="en-US" sz="1200" b="1" baseline="0" dirty="0" smtClean="0"/>
              <a:t>Reverse</a:t>
            </a:r>
            <a:r>
              <a:rPr lang="en-US" sz="1200" baseline="0" dirty="0" smtClean="0"/>
              <a:t> </a:t>
            </a:r>
            <a:r>
              <a:rPr lang="en-US" sz="1200" b="1" baseline="0" dirty="0" smtClean="0"/>
              <a:t>Path</a:t>
            </a:r>
            <a:r>
              <a:rPr lang="en-US" sz="1200" baseline="0" dirty="0" smtClean="0"/>
              <a:t> </a:t>
            </a:r>
            <a:r>
              <a:rPr lang="en-US" sz="1200" b="1" baseline="0" dirty="0" smtClean="0"/>
              <a:t>Direction</a:t>
            </a:r>
            <a:r>
              <a:rPr lang="en-US" sz="1200" baseline="0" dirty="0" smtClean="0"/>
              <a:t>.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On the </a:t>
            </a:r>
            <a:r>
              <a:rPr lang="en-US" sz="1200" b="1" baseline="0" dirty="0" smtClean="0"/>
              <a:t>Animations</a:t>
            </a:r>
            <a:r>
              <a:rPr lang="en-US" sz="1200" baseline="0" dirty="0" smtClean="0"/>
              <a:t> tab, in the </a:t>
            </a:r>
            <a:r>
              <a:rPr lang="en-US" sz="1200" b="1" baseline="0" dirty="0" smtClean="0"/>
              <a:t>Advanced Animation </a:t>
            </a:r>
            <a:r>
              <a:rPr lang="en-US" sz="1200" baseline="0" dirty="0" smtClean="0"/>
              <a:t>group, click </a:t>
            </a:r>
            <a:r>
              <a:rPr lang="en-US" sz="1200" b="1" baseline="0" dirty="0" smtClean="0"/>
              <a:t>Animation Pane</a:t>
            </a:r>
            <a:r>
              <a:rPr lang="en-US" sz="1200" baseline="0" dirty="0" smtClean="0"/>
              <a:t>. </a:t>
            </a:r>
            <a:r>
              <a:rPr lang="en-US" sz="1200" dirty="0" smtClean="0"/>
              <a:t>Press and hold CTRL, and select the two effects in the </a:t>
            </a:r>
            <a:r>
              <a:rPr lang="en-US" sz="1200" b="1" dirty="0" smtClean="0"/>
              <a:t>Animation Pane</a:t>
            </a:r>
            <a:r>
              <a:rPr lang="en-US" sz="1200" dirty="0" smtClean="0"/>
              <a:t>.</a:t>
            </a:r>
            <a:r>
              <a:rPr lang="en-US" sz="1200" baseline="0" dirty="0" smtClean="0"/>
              <a:t> Click the arrow to the right of the selected effects and select </a:t>
            </a:r>
            <a:r>
              <a:rPr lang="en-US" sz="1200" b="1" baseline="0" dirty="0" smtClean="0"/>
              <a:t>Effect</a:t>
            </a:r>
            <a:r>
              <a:rPr lang="en-US" sz="1200" baseline="0" dirty="0" smtClean="0"/>
              <a:t> </a:t>
            </a:r>
            <a:r>
              <a:rPr lang="en-US" sz="1200" b="1" baseline="0" dirty="0" smtClean="0"/>
              <a:t>Options</a:t>
            </a:r>
            <a:r>
              <a:rPr lang="en-US" sz="1200" baseline="0" dirty="0" smtClean="0"/>
              <a:t>. In the </a:t>
            </a:r>
            <a:r>
              <a:rPr lang="en-US" sz="1200" b="1" baseline="0" dirty="0" smtClean="0"/>
              <a:t>Effects</a:t>
            </a:r>
            <a:r>
              <a:rPr lang="en-US" sz="1200" baseline="0" dirty="0" smtClean="0"/>
              <a:t> </a:t>
            </a:r>
            <a:r>
              <a:rPr lang="en-US" sz="1200" b="1" baseline="0" dirty="0" smtClean="0"/>
              <a:t>Options</a:t>
            </a:r>
            <a:r>
              <a:rPr lang="en-US" sz="1200" baseline="0" dirty="0" smtClean="0"/>
              <a:t> dialog box, do the following:</a:t>
            </a:r>
          </a:p>
          <a:p>
            <a:pPr marL="1143000" lvl="2" indent="-228600">
              <a:buFont typeface="Arial" pitchFamily="34" charset="0"/>
              <a:buChar char="•"/>
            </a:pPr>
            <a:r>
              <a:rPr lang="en-US" sz="1200" baseline="0" dirty="0" smtClean="0"/>
              <a:t>On the </a:t>
            </a:r>
            <a:r>
              <a:rPr lang="en-US" sz="1200" b="1" baseline="0" dirty="0" smtClean="0"/>
              <a:t>Timing</a:t>
            </a:r>
            <a:r>
              <a:rPr lang="en-US" sz="1200" baseline="0" dirty="0" smtClean="0"/>
              <a:t> tab, in the </a:t>
            </a:r>
            <a:r>
              <a:rPr lang="en-US" sz="1200" b="1" baseline="0" dirty="0" smtClean="0"/>
              <a:t>Duration </a:t>
            </a:r>
            <a:r>
              <a:rPr lang="en-US" sz="1200" b="0" baseline="0" dirty="0" smtClean="0"/>
              <a:t>box</a:t>
            </a:r>
            <a:r>
              <a:rPr lang="en-US" sz="1200" baseline="0" dirty="0" smtClean="0"/>
              <a:t> enter </a:t>
            </a:r>
            <a:r>
              <a:rPr lang="en-US" sz="1200" b="1" baseline="0" dirty="0" smtClean="0"/>
              <a:t>1.00</a:t>
            </a:r>
            <a:r>
              <a:rPr lang="en-US" sz="1200" baseline="0" dirty="0" smtClean="0"/>
              <a:t>.</a:t>
            </a:r>
            <a:endParaRPr lang="en-US" sz="1200" dirty="0" smtClean="0"/>
          </a:p>
          <a:p>
            <a:pPr marL="1143000" lvl="2" indent="-228600">
              <a:buFont typeface="Arial" pitchFamily="34" charset="0"/>
              <a:buChar char="•"/>
            </a:pPr>
            <a:r>
              <a:rPr lang="en-US" sz="1200" baseline="0" dirty="0" smtClean="0"/>
              <a:t>On the </a:t>
            </a:r>
            <a:r>
              <a:rPr lang="en-US" sz="1200" b="1" baseline="0" dirty="0" err="1" smtClean="0"/>
              <a:t>SmartArt</a:t>
            </a:r>
            <a:r>
              <a:rPr lang="en-US" sz="1200" baseline="0" dirty="0" smtClean="0"/>
              <a:t> </a:t>
            </a:r>
            <a:r>
              <a:rPr lang="en-US" sz="1200" b="1" baseline="0" dirty="0" smtClean="0"/>
              <a:t>Animation</a:t>
            </a:r>
            <a:r>
              <a:rPr lang="en-US" sz="1200" baseline="0" dirty="0" smtClean="0"/>
              <a:t> tab, in the </a:t>
            </a:r>
            <a:r>
              <a:rPr lang="en-US" sz="1200" b="1" baseline="0" dirty="0" smtClean="0"/>
              <a:t>Group</a:t>
            </a:r>
            <a:r>
              <a:rPr lang="en-US" sz="1200" baseline="0" dirty="0" smtClean="0"/>
              <a:t> graphic list select </a:t>
            </a:r>
            <a:r>
              <a:rPr lang="en-US" sz="1200" b="1" baseline="0" dirty="0" smtClean="0"/>
              <a:t>One</a:t>
            </a:r>
            <a:r>
              <a:rPr lang="en-US" sz="1200" baseline="0" dirty="0" smtClean="0"/>
              <a:t> </a:t>
            </a:r>
            <a:r>
              <a:rPr lang="en-US" sz="1200" b="1" baseline="0" dirty="0" smtClean="0"/>
              <a:t>by</a:t>
            </a:r>
            <a:r>
              <a:rPr lang="en-US" sz="1200" baseline="0" dirty="0" smtClean="0"/>
              <a:t> </a:t>
            </a:r>
            <a:r>
              <a:rPr lang="en-US" sz="1200" b="1" baseline="0" dirty="0" smtClean="0"/>
              <a:t>one</a:t>
            </a:r>
            <a:r>
              <a:rPr lang="en-US" sz="1200" b="0" baseline="0" dirty="0" smtClean="0"/>
              <a:t>.</a:t>
            </a:r>
          </a:p>
          <a:p>
            <a:pPr marL="1143000" lvl="2" indent="-228600">
              <a:buFont typeface="Arial" pitchFamily="34" charset="0"/>
              <a:buChar char="•"/>
            </a:pPr>
            <a:r>
              <a:rPr lang="en-US" sz="1200" b="0" baseline="0" dirty="0" smtClean="0"/>
              <a:t>Click </a:t>
            </a:r>
            <a:r>
              <a:rPr lang="en-US" sz="1200" b="1" baseline="0" dirty="0" smtClean="0"/>
              <a:t>OK</a:t>
            </a:r>
            <a:r>
              <a:rPr lang="en-US" sz="1200" baseline="0" dirty="0" smtClean="0"/>
              <a:t>. </a:t>
            </a:r>
            <a:endParaRPr lang="en-US" sz="1200" dirty="0" smtClean="0"/>
          </a:p>
          <a:p>
            <a:pPr marL="228600" lvl="0" indent="-228600">
              <a:buFont typeface="+mj-lt"/>
              <a:buAutoNum type="arabicPeriod"/>
            </a:pPr>
            <a:r>
              <a:rPr lang="en-US" sz="1200" dirty="0" smtClean="0"/>
              <a:t>In the </a:t>
            </a:r>
            <a:r>
              <a:rPr lang="en-US" sz="1200" b="1" dirty="0" smtClean="0"/>
              <a:t>Animation Pane</a:t>
            </a:r>
            <a:r>
              <a:rPr lang="en-US" sz="1200" dirty="0" smtClean="0"/>
              <a:t>, click the double arrows under the two effects to show all the effects for all the shapes (16 effects)</a:t>
            </a:r>
            <a:r>
              <a:rPr lang="en-US" sz="1200" baseline="0" dirty="0" smtClean="0"/>
              <a:t>.</a:t>
            </a:r>
          </a:p>
          <a:p>
            <a:pPr marL="228600" lvl="0" indent="-228600">
              <a:buFont typeface="+mj-lt"/>
              <a:buAutoNum type="arabicPeriod"/>
            </a:pPr>
            <a:r>
              <a:rPr lang="en-US" sz="1200" dirty="0" smtClean="0"/>
              <a:t>Press and hold CTRL, and select </a:t>
            </a:r>
            <a:r>
              <a:rPr lang="en-US" sz="1200" baseline="0" dirty="0" smtClean="0"/>
              <a:t>all of the effects in the </a:t>
            </a:r>
            <a:r>
              <a:rPr lang="en-US" sz="1200" b="1" baseline="0" dirty="0" smtClean="0"/>
              <a:t>Animation Pane</a:t>
            </a:r>
            <a:r>
              <a:rPr lang="en-US" sz="1200" baseline="0" dirty="0" smtClean="0"/>
              <a:t>. On the </a:t>
            </a:r>
            <a:r>
              <a:rPr lang="en-US" sz="1200" b="1" baseline="0" dirty="0" smtClean="0"/>
              <a:t>Animations</a:t>
            </a:r>
            <a:r>
              <a:rPr lang="en-US" sz="1200" baseline="0" dirty="0" smtClean="0"/>
              <a:t> tab, in the </a:t>
            </a:r>
            <a:r>
              <a:rPr lang="en-US" sz="1200" b="1" baseline="0" dirty="0" smtClean="0"/>
              <a:t>Timing</a:t>
            </a:r>
            <a:r>
              <a:rPr lang="en-US" sz="1200" baseline="0" dirty="0" smtClean="0"/>
              <a:t> group, in the </a:t>
            </a:r>
            <a:r>
              <a:rPr lang="en-US" sz="1200" b="1" baseline="0" dirty="0" smtClean="0"/>
              <a:t>Start</a:t>
            </a:r>
            <a:r>
              <a:rPr lang="en-US" sz="1200" baseline="0" dirty="0" smtClean="0"/>
              <a:t> list, select </a:t>
            </a:r>
            <a:r>
              <a:rPr lang="en-US" sz="1200" b="1" baseline="0" dirty="0" smtClean="0"/>
              <a:t>With</a:t>
            </a:r>
            <a:r>
              <a:rPr lang="en-US" sz="1200" baseline="0" dirty="0" smtClean="0"/>
              <a:t> </a:t>
            </a:r>
            <a:r>
              <a:rPr lang="en-US" sz="1200" b="1" baseline="0" dirty="0" smtClean="0"/>
              <a:t>Previous</a:t>
            </a:r>
            <a:r>
              <a:rPr lang="en-US" sz="1200" baseline="0" dirty="0" smtClean="0"/>
              <a:t>.</a:t>
            </a:r>
            <a:endParaRPr lang="en-US" sz="1200" dirty="0" smtClean="0"/>
          </a:p>
          <a:p>
            <a:pPr marL="228600" lvl="0" indent="-228600">
              <a:buFont typeface="+mj-lt"/>
              <a:buAutoNum type="arabicPeriod"/>
            </a:pPr>
            <a:r>
              <a:rPr lang="en-US" sz="1200" dirty="0" smtClean="0"/>
              <a:t>Press and hold CTRL, and select the first, third,</a:t>
            </a:r>
            <a:r>
              <a:rPr lang="en-US" sz="1200" baseline="0" dirty="0" smtClean="0"/>
              <a:t> fifth, and seventh effects (fade entrance effects). On the </a:t>
            </a:r>
            <a:r>
              <a:rPr lang="en-US" sz="1200" b="1" baseline="0" dirty="0" smtClean="0"/>
              <a:t>Animations</a:t>
            </a:r>
            <a:r>
              <a:rPr lang="en-US" sz="1200" baseline="0" dirty="0" smtClean="0"/>
              <a:t> tab, do the following:</a:t>
            </a:r>
          </a:p>
          <a:p>
            <a:pPr marL="685800" lvl="1" indent="-228600">
              <a:buFont typeface="Arial" pitchFamily="34" charset="0"/>
              <a:buChar char="•"/>
            </a:pPr>
            <a:r>
              <a:rPr lang="en-US" sz="1200" baseline="0" dirty="0" smtClean="0"/>
              <a:t>In the </a:t>
            </a:r>
            <a:r>
              <a:rPr lang="en-US" sz="1200" b="1" baseline="0" dirty="0" smtClean="0"/>
              <a:t>Advanced</a:t>
            </a:r>
            <a:r>
              <a:rPr lang="en-US" sz="1200" baseline="0" dirty="0" smtClean="0"/>
              <a:t> </a:t>
            </a:r>
            <a:r>
              <a:rPr lang="en-US" sz="1200" b="1" baseline="0" dirty="0" smtClean="0"/>
              <a:t>Animation</a:t>
            </a:r>
            <a:r>
              <a:rPr lang="en-US" sz="1200" baseline="0" dirty="0" smtClean="0"/>
              <a:t> group, click </a:t>
            </a:r>
            <a:r>
              <a:rPr lang="en-US" sz="1200" b="1" baseline="0" dirty="0" smtClean="0"/>
              <a:t>Add Animation</a:t>
            </a:r>
            <a:r>
              <a:rPr lang="en-US" sz="1200" baseline="0" dirty="0" smtClean="0"/>
              <a:t>, and then under </a:t>
            </a:r>
            <a:r>
              <a:rPr lang="en-US" sz="1200" b="1" baseline="0" dirty="0" smtClean="0"/>
              <a:t>Entrance</a:t>
            </a:r>
            <a:r>
              <a:rPr lang="en-US" sz="1200" baseline="0" dirty="0" smtClean="0"/>
              <a:t> click </a:t>
            </a:r>
            <a:r>
              <a:rPr lang="en-US" sz="1200" b="1" baseline="0" dirty="0" smtClean="0"/>
              <a:t>Grow &amp; Turn</a:t>
            </a:r>
            <a:r>
              <a:rPr lang="en-US" sz="1200" baseline="0" dirty="0" smtClean="0"/>
              <a:t>.</a:t>
            </a:r>
          </a:p>
          <a:p>
            <a:pPr marL="685800" lvl="1" indent="-228600">
              <a:buFont typeface="Arial" pitchFamily="34" charset="0"/>
              <a:buChar char="•"/>
            </a:pPr>
            <a:r>
              <a:rPr lang="en-US" sz="1200" baseline="0" dirty="0" smtClean="0"/>
              <a:t>In the </a:t>
            </a:r>
            <a:r>
              <a:rPr lang="en-US" sz="1200" b="1" baseline="0" dirty="0" smtClean="0"/>
              <a:t>Timing</a:t>
            </a:r>
            <a:r>
              <a:rPr lang="en-US" sz="1200" baseline="0" dirty="0" smtClean="0"/>
              <a:t> group, in the </a:t>
            </a:r>
            <a:r>
              <a:rPr lang="en-US" sz="1200" b="1" baseline="0" dirty="0" smtClean="0"/>
              <a:t>Start</a:t>
            </a:r>
            <a:r>
              <a:rPr lang="en-US" sz="1200" baseline="0" dirty="0" smtClean="0"/>
              <a:t> list, select </a:t>
            </a:r>
            <a:r>
              <a:rPr lang="en-US" sz="1200" b="1" baseline="0" dirty="0" smtClean="0"/>
              <a:t>After Previous</a:t>
            </a:r>
            <a:r>
              <a:rPr lang="en-US" sz="1200" baseline="0" dirty="0" smtClean="0"/>
              <a:t>.</a:t>
            </a:r>
          </a:p>
          <a:p>
            <a:pPr marL="228600" lvl="0" indent="-228600">
              <a:buFont typeface="+mj-lt"/>
              <a:buAutoNum type="arabicPeriod"/>
            </a:pPr>
            <a:r>
              <a:rPr lang="en-US" sz="1200" dirty="0" smtClean="0"/>
              <a:t>Press and hold CTRL, and select the ninth, eleventh,</a:t>
            </a:r>
            <a:r>
              <a:rPr lang="en-US" sz="1200" baseline="0" dirty="0" smtClean="0"/>
              <a:t> thirteenth, and fifteenth effects (right motion paths) in the </a:t>
            </a:r>
            <a:r>
              <a:rPr lang="en-US" sz="1200" b="1" baseline="0" dirty="0" smtClean="0"/>
              <a:t>Animation Pane</a:t>
            </a:r>
            <a:r>
              <a:rPr lang="en-US" sz="1200" baseline="0" dirty="0" smtClean="0"/>
              <a:t>. Click the arrow next to the effect and then click </a:t>
            </a:r>
            <a:r>
              <a:rPr lang="en-US" sz="1200" b="1" dirty="0" smtClean="0"/>
              <a:t>Remove</a:t>
            </a:r>
            <a:r>
              <a:rPr lang="en-US" sz="1200" dirty="0" smtClean="0"/>
              <a:t>.</a:t>
            </a:r>
          </a:p>
          <a:p>
            <a:pPr marL="228600" lvl="0" indent="-228600">
              <a:buFont typeface="+mj-lt"/>
              <a:buAutoNum type="arabicPeriod"/>
            </a:pPr>
            <a:r>
              <a:rPr lang="en-US" sz="1200" dirty="0" smtClean="0"/>
              <a:t>Select the ninth effect (right motion path)</a:t>
            </a:r>
            <a:r>
              <a:rPr lang="en-US" sz="1200" baseline="0" dirty="0" smtClean="0"/>
              <a:t> in the </a:t>
            </a:r>
            <a:r>
              <a:rPr lang="en-US" sz="1200" b="1" baseline="0" dirty="0" smtClean="0"/>
              <a:t>Animation Pane</a:t>
            </a:r>
            <a:r>
              <a:rPr lang="en-US" sz="1200" dirty="0" smtClean="0"/>
              <a:t> and drag it before the third effect in the list.</a:t>
            </a:r>
          </a:p>
          <a:p>
            <a:pPr marL="228600" lvl="0" indent="-228600">
              <a:buFont typeface="+mj-lt"/>
              <a:buAutoNum type="arabicPeriod"/>
            </a:pPr>
            <a:r>
              <a:rPr lang="en-US" sz="1200" dirty="0" smtClean="0"/>
              <a:t>Select the tenth</a:t>
            </a:r>
            <a:r>
              <a:rPr lang="en-US" sz="1200" baseline="0" dirty="0" smtClean="0"/>
              <a:t> effect (right motion path) in the </a:t>
            </a:r>
            <a:r>
              <a:rPr lang="en-US" sz="1200" b="1" baseline="0" dirty="0" smtClean="0"/>
              <a:t>Animation Pane</a:t>
            </a:r>
            <a:r>
              <a:rPr lang="en-US" sz="1200" dirty="0" smtClean="0"/>
              <a:t> </a:t>
            </a:r>
            <a:r>
              <a:rPr lang="en-US" sz="1200" baseline="0" dirty="0" smtClean="0"/>
              <a:t> and drag it before the sixth effect in the list.</a:t>
            </a:r>
          </a:p>
          <a:p>
            <a:pPr marL="228600" lvl="0" indent="-228600">
              <a:buFont typeface="+mj-lt"/>
              <a:buAutoNum type="arabicPeriod"/>
            </a:pPr>
            <a:r>
              <a:rPr lang="en-US" sz="1200" baseline="0" dirty="0" smtClean="0"/>
              <a:t>Select the eleventh effect (right motion path) in the </a:t>
            </a:r>
            <a:r>
              <a:rPr lang="en-US" sz="1200" b="1" baseline="0" dirty="0" smtClean="0"/>
              <a:t>Animation Pane</a:t>
            </a:r>
            <a:r>
              <a:rPr lang="en-US" sz="1200" dirty="0" smtClean="0"/>
              <a:t> </a:t>
            </a:r>
            <a:r>
              <a:rPr lang="en-US" sz="1200" baseline="0" dirty="0" smtClean="0"/>
              <a:t>and drag it before the ninth effect in the list.</a:t>
            </a:r>
          </a:p>
          <a:p>
            <a:pPr marL="228600" indent="-228600">
              <a:buFont typeface="+mj-lt"/>
              <a:buNone/>
            </a:pPr>
            <a:endParaRPr lang="en-US" sz="1200" dirty="0" smtClean="0"/>
          </a:p>
          <a:p>
            <a:pPr marL="228600" indent="-228600">
              <a:buFont typeface="+mj-lt"/>
              <a:buNone/>
            </a:pPr>
            <a:endParaRPr lang="en-US" sz="1200" dirty="0" smtClean="0"/>
          </a:p>
          <a:p>
            <a:r>
              <a:rPr lang="en-US" sz="1200" baseline="0" dirty="0" smtClean="0">
                <a:latin typeface="+mn-lt"/>
              </a:rPr>
              <a:t>To reproduce the background effects on this slide, do the following:</a:t>
            </a:r>
          </a:p>
          <a:p>
            <a:pPr marL="228600" lvl="0" indent="-228600">
              <a:buFont typeface="+mj-lt"/>
              <a:buAutoNum type="arabicPeriod"/>
            </a:pPr>
            <a:r>
              <a:rPr lang="en-US" sz="1200" kern="1200" dirty="0" smtClean="0">
                <a:solidFill>
                  <a:schemeClr val="tx1"/>
                </a:solidFill>
                <a:latin typeface="+mn-lt"/>
                <a:ea typeface="+mn-ea"/>
                <a:cs typeface="+mn-cs"/>
              </a:rPr>
              <a:t>Right-click the slide background area, and then click </a:t>
            </a:r>
            <a:r>
              <a:rPr lang="en-US" sz="1200" b="1" kern="1200" dirty="0" smtClean="0">
                <a:solidFill>
                  <a:schemeClr val="tx1"/>
                </a:solidFill>
                <a:latin typeface="+mn-lt"/>
                <a:ea typeface="+mn-ea"/>
                <a:cs typeface="+mn-cs"/>
              </a:rPr>
              <a:t>Format Background</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Format Background </a:t>
            </a:r>
            <a:r>
              <a:rPr lang="en-US" sz="1200" kern="1200" dirty="0" smtClean="0">
                <a:solidFill>
                  <a:schemeClr val="tx1"/>
                </a:solidFill>
                <a:latin typeface="+mn-lt"/>
                <a:ea typeface="+mn-ea"/>
                <a:cs typeface="+mn-cs"/>
              </a:rPr>
              <a:t>dialog box, click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in the left pane, select </a:t>
            </a:r>
            <a:r>
              <a:rPr lang="en-US" sz="1200" b="1" kern="1200" dirty="0" smtClean="0">
                <a:solidFill>
                  <a:schemeClr val="tx1"/>
                </a:solidFill>
                <a:latin typeface="+mn-lt"/>
                <a:ea typeface="+mn-ea"/>
                <a:cs typeface="+mn-cs"/>
              </a:rPr>
              <a:t>Gradient fill</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pane, and then do the following:</a:t>
            </a:r>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Type</a:t>
            </a:r>
            <a:r>
              <a:rPr lang="en-US" sz="1200" kern="1200" dirty="0" smtClean="0">
                <a:solidFill>
                  <a:schemeClr val="tx1"/>
                </a:solidFill>
                <a:latin typeface="+mn-lt"/>
                <a:ea typeface="+mn-ea"/>
                <a:cs typeface="+mn-cs"/>
              </a:rPr>
              <a:t> list, select </a:t>
            </a:r>
            <a:r>
              <a:rPr lang="en-US" sz="1200" b="1" kern="1200" dirty="0" smtClean="0">
                <a:solidFill>
                  <a:schemeClr val="tx1"/>
                </a:solidFill>
                <a:latin typeface="+mn-lt"/>
                <a:ea typeface="+mn-ea"/>
                <a:cs typeface="+mn-cs"/>
              </a:rPr>
              <a:t>Radial</a:t>
            </a:r>
            <a:r>
              <a:rPr lang="en-US" sz="1200" kern="1200" dirty="0" smtClean="0">
                <a:solidFill>
                  <a:schemeClr val="tx1"/>
                </a:solidFill>
                <a:latin typeface="+mn-lt"/>
                <a:ea typeface="+mn-ea"/>
                <a:cs typeface="+mn-cs"/>
              </a:rPr>
              <a:t>.</a:t>
            </a:r>
          </a:p>
          <a:p>
            <a:pPr marL="685800" lvl="1"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Direction</a:t>
            </a:r>
            <a:r>
              <a:rPr lang="en-US" sz="1200" kern="1200" dirty="0" smtClean="0">
                <a:solidFill>
                  <a:schemeClr val="tx1"/>
                </a:solidFill>
                <a:latin typeface="+mn-lt"/>
                <a:ea typeface="+mn-ea"/>
                <a:cs typeface="+mn-cs"/>
              </a:rPr>
              <a:t>, and then click </a:t>
            </a:r>
            <a:r>
              <a:rPr lang="en-US" sz="1200" b="1" kern="1200" dirty="0" smtClean="0">
                <a:solidFill>
                  <a:schemeClr val="tx1"/>
                </a:solidFill>
                <a:latin typeface="+mn-lt"/>
                <a:ea typeface="+mn-ea"/>
                <a:cs typeface="+mn-cs"/>
              </a:rPr>
              <a:t>From Center </a:t>
            </a:r>
            <a:r>
              <a:rPr lang="en-US" sz="1200" b="0" kern="1200" dirty="0" smtClean="0">
                <a:solidFill>
                  <a:schemeClr val="tx1"/>
                </a:solidFill>
                <a:latin typeface="+mn-lt"/>
                <a:ea typeface="+mn-ea"/>
                <a:cs typeface="+mn-cs"/>
              </a:rPr>
              <a:t>(third option from the left). </a:t>
            </a:r>
            <a:endParaRPr lang="en-US" sz="1200" b="1" kern="1200" dirty="0" smtClean="0">
              <a:solidFill>
                <a:schemeClr val="tx1"/>
              </a:solidFill>
              <a:latin typeface="+mn-lt"/>
              <a:ea typeface="+mn-ea"/>
              <a:cs typeface="+mn-cs"/>
            </a:endParaRPr>
          </a:p>
          <a:p>
            <a:pPr marL="685800" lvl="1" indent="-228600">
              <a:buFont typeface="Arial" pitchFamily="34" charset="0"/>
              <a:buChar char="•"/>
            </a:pP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Gradient stops</a:t>
            </a:r>
            <a:r>
              <a:rPr lang="en-US" sz="1200" kern="1200" dirty="0" smtClean="0">
                <a:solidFill>
                  <a:schemeClr val="tx1"/>
                </a:solidFill>
                <a:latin typeface="+mn-lt"/>
                <a:ea typeface="+mn-ea"/>
                <a:cs typeface="+mn-cs"/>
              </a:rPr>
              <a:t>, click </a:t>
            </a:r>
            <a:r>
              <a:rPr lang="en-US" sz="1200" b="1" kern="1200" dirty="0" smtClean="0">
                <a:solidFill>
                  <a:schemeClr val="tx1"/>
                </a:solidFill>
                <a:latin typeface="+mn-lt"/>
                <a:ea typeface="+mn-ea"/>
                <a:cs typeface="+mn-cs"/>
              </a:rPr>
              <a:t>Add gradient stop</a:t>
            </a:r>
            <a:r>
              <a:rPr lang="en-US" sz="1200" b="0" kern="1200" dirty="0" smtClean="0">
                <a:solidFill>
                  <a:schemeClr val="tx1"/>
                </a:solidFill>
                <a:latin typeface="+mn-lt"/>
                <a:ea typeface="+mn-ea"/>
                <a:cs typeface="+mn-cs"/>
              </a:rPr>
              <a:t> or </a:t>
            </a:r>
            <a:r>
              <a:rPr lang="en-US" sz="1200" b="1" kern="1200" dirty="0" smtClean="0">
                <a:solidFill>
                  <a:schemeClr val="tx1"/>
                </a:solidFill>
                <a:latin typeface="+mn-lt"/>
                <a:ea typeface="+mn-ea"/>
                <a:cs typeface="+mn-cs"/>
              </a:rPr>
              <a:t>Remove gradient stop</a:t>
            </a:r>
            <a:r>
              <a:rPr lang="en-US" sz="1200" kern="1200" dirty="0" smtClean="0">
                <a:solidFill>
                  <a:schemeClr val="tx1"/>
                </a:solidFill>
                <a:latin typeface="+mn-lt"/>
                <a:ea typeface="+mn-ea"/>
                <a:cs typeface="+mn-cs"/>
              </a:rPr>
              <a:t> until two stops appear in the slider</a:t>
            </a:r>
          </a:p>
          <a:p>
            <a:pPr marL="228600" lvl="0" indent="-228600">
              <a:buFont typeface="+mj-lt"/>
              <a:buAutoNum type="arabicPeriod"/>
            </a:pPr>
            <a:r>
              <a:rPr lang="en-US" sz="1200" kern="1200" dirty="0" smtClean="0">
                <a:solidFill>
                  <a:schemeClr val="tx1"/>
                </a:solidFill>
                <a:latin typeface="+mn-lt"/>
                <a:ea typeface="+mn-ea"/>
                <a:cs typeface="+mn-cs"/>
              </a:rPr>
              <a:t>Also under </a:t>
            </a:r>
            <a:r>
              <a:rPr lang="en-US" sz="1200" b="1" kern="1200" dirty="0" smtClean="0">
                <a:solidFill>
                  <a:schemeClr val="tx1"/>
                </a:solidFill>
                <a:latin typeface="+mn-lt"/>
                <a:ea typeface="+mn-ea"/>
                <a:cs typeface="+mn-cs"/>
              </a:rPr>
              <a:t>Gradient stops</a:t>
            </a:r>
            <a:r>
              <a:rPr lang="en-US" sz="1200" kern="1200" dirty="0" smtClean="0">
                <a:solidFill>
                  <a:schemeClr val="tx1"/>
                </a:solidFill>
                <a:latin typeface="+mn-lt"/>
                <a:ea typeface="+mn-ea"/>
                <a:cs typeface="+mn-cs"/>
              </a:rPr>
              <a:t>, customize the gradient stops that you added as follows:</a:t>
            </a: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0" kern="1200" dirty="0" smtClean="0">
                <a:solidFill>
                  <a:schemeClr val="tx1"/>
                </a:solidFill>
                <a:latin typeface="+mn-lt"/>
                <a:ea typeface="+mn-ea"/>
                <a:cs typeface="+mn-cs"/>
              </a:rPr>
              <a:t>the</a:t>
            </a:r>
            <a:r>
              <a:rPr lang="en-US" sz="1200" b="0" kern="1200" baseline="0" dirty="0" smtClean="0">
                <a:solidFill>
                  <a:schemeClr val="tx1"/>
                </a:solidFill>
                <a:latin typeface="+mn-lt"/>
                <a:ea typeface="+mn-ea"/>
                <a:cs typeface="+mn-cs"/>
              </a:rPr>
              <a:t> first stop in the slider</a:t>
            </a:r>
            <a:r>
              <a:rPr lang="en-US" sz="1200" kern="1200" dirty="0" smtClean="0">
                <a:solidFill>
                  <a:schemeClr val="tx1"/>
                </a:solidFill>
                <a:latin typeface="+mn-lt"/>
                <a:ea typeface="+mn-ea"/>
                <a:cs typeface="+mn-cs"/>
              </a:rPr>
              <a:t>, and then do the following:</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33%</a:t>
            </a:r>
            <a:r>
              <a:rPr lang="en-US" sz="1200" b="0" kern="1200" dirty="0" smtClean="0">
                <a:solidFill>
                  <a:schemeClr val="tx1"/>
                </a:solidFill>
                <a:latin typeface="+mn-lt"/>
                <a:ea typeface="+mn-ea"/>
                <a:cs typeface="+mn-cs"/>
              </a:rPr>
              <a:t>.</a:t>
            </a:r>
          </a:p>
          <a:p>
            <a:pPr marL="1143000" lvl="2"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Theme</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Colors</a:t>
            </a:r>
            <a:r>
              <a:rPr lang="en-US" sz="1200" kern="1200" baseline="0" dirty="0" smtClean="0">
                <a:solidFill>
                  <a:schemeClr val="tx1"/>
                </a:solidFill>
                <a:latin typeface="+mn-lt"/>
                <a:ea typeface="+mn-ea"/>
                <a:cs typeface="+mn-cs"/>
              </a:rPr>
              <a:t> select </a:t>
            </a:r>
            <a:r>
              <a:rPr lang="en-US" sz="1200" b="1" kern="1200" baseline="0" dirty="0" smtClean="0">
                <a:solidFill>
                  <a:schemeClr val="tx1"/>
                </a:solidFill>
                <a:latin typeface="+mn-lt"/>
                <a:ea typeface="+mn-ea"/>
                <a:cs typeface="+mn-cs"/>
              </a:rPr>
              <a:t>White, Background 1 </a:t>
            </a:r>
            <a:r>
              <a:rPr lang="en-US" sz="1200" b="0" baseline="0" dirty="0" smtClean="0">
                <a:solidFill>
                  <a:schemeClr val="accent6"/>
                </a:solidFill>
                <a:latin typeface="+mn-lt"/>
              </a:rPr>
              <a:t>(first row, the first option from the left). </a:t>
            </a:r>
            <a:endParaRPr lang="en-US" sz="1200" b="1" kern="1200" baseline="0" dirty="0" smtClean="0">
              <a:solidFill>
                <a:schemeClr val="tx1"/>
              </a:solidFill>
              <a:latin typeface="+mn-lt"/>
              <a:ea typeface="+mn-ea"/>
              <a:cs typeface="+mn-cs"/>
            </a:endParaRP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0" kern="1200" dirty="0" smtClean="0">
                <a:solidFill>
                  <a:schemeClr val="tx1"/>
                </a:solidFill>
                <a:latin typeface="+mn-lt"/>
                <a:ea typeface="+mn-ea"/>
                <a:cs typeface="+mn-cs"/>
              </a:rPr>
              <a:t>the last stop in the slider</a:t>
            </a:r>
            <a:r>
              <a:rPr lang="en-US" sz="1200" kern="1200" dirty="0" smtClean="0">
                <a:solidFill>
                  <a:schemeClr val="tx1"/>
                </a:solidFill>
                <a:latin typeface="+mn-lt"/>
                <a:ea typeface="+mn-ea"/>
                <a:cs typeface="+mn-cs"/>
              </a:rPr>
              <a:t>, and then do the following: </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100%</a:t>
            </a:r>
            <a:r>
              <a:rPr lang="en-US" sz="1200" kern="1200" dirty="0" smtClean="0">
                <a:solidFill>
                  <a:schemeClr val="tx1"/>
                </a:solidFill>
                <a:latin typeface="+mn-lt"/>
                <a:ea typeface="+mn-ea"/>
                <a:cs typeface="+mn-cs"/>
              </a:rPr>
              <a:t>.</a:t>
            </a:r>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smtClean="0"/>
              <a:t>Click the button next to </a:t>
            </a:r>
            <a:r>
              <a:rPr lang="en-US" sz="1200" b="1" dirty="0" smtClean="0"/>
              <a:t>Color</a:t>
            </a:r>
            <a:r>
              <a:rPr lang="en-US" sz="1200" dirty="0" smtClean="0"/>
              <a:t>, </a:t>
            </a:r>
            <a:r>
              <a:rPr lang="en-US" sz="1200" kern="1200" dirty="0" smtClean="0">
                <a:solidFill>
                  <a:schemeClr val="tx1"/>
                </a:solidFill>
                <a:latin typeface="+mn-lt"/>
                <a:ea typeface="+mn-ea"/>
                <a:cs typeface="+mn-cs"/>
              </a:rPr>
              <a:t>and then under </a:t>
            </a:r>
            <a:r>
              <a:rPr lang="en-US" sz="1200" b="1" kern="1200" dirty="0" smtClean="0">
                <a:solidFill>
                  <a:schemeClr val="tx1"/>
                </a:solidFill>
                <a:latin typeface="+mn-lt"/>
                <a:ea typeface="+mn-ea"/>
                <a:cs typeface="+mn-cs"/>
              </a:rPr>
              <a:t>Theme</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Colors</a:t>
            </a:r>
            <a:r>
              <a:rPr lang="en-US" sz="1200" kern="1200" baseline="0" dirty="0" smtClean="0">
                <a:solidFill>
                  <a:schemeClr val="tx1"/>
                </a:solidFill>
                <a:latin typeface="+mn-lt"/>
                <a:ea typeface="+mn-ea"/>
                <a:cs typeface="+mn-cs"/>
              </a:rPr>
              <a:t> select </a:t>
            </a:r>
            <a:r>
              <a:rPr lang="en-US" sz="1200" b="1" kern="1200" baseline="0" dirty="0" smtClean="0">
                <a:solidFill>
                  <a:schemeClr val="tx1"/>
                </a:solidFill>
                <a:latin typeface="+mn-lt"/>
                <a:ea typeface="+mn-ea"/>
                <a:cs typeface="+mn-cs"/>
              </a:rPr>
              <a:t>White, Background 1, Darker 25% </a:t>
            </a:r>
            <a:r>
              <a:rPr lang="en-US" sz="1200" b="0" baseline="0" dirty="0" smtClean="0">
                <a:solidFill>
                  <a:schemeClr val="accent6"/>
                </a:solidFill>
                <a:latin typeface="+mn-lt"/>
              </a:rPr>
              <a:t>(fourth row, first option from the left). </a:t>
            </a:r>
            <a:endParaRPr lang="en-US" sz="1200" dirty="0" smtClean="0"/>
          </a:p>
          <a:p>
            <a:endParaRPr lang="en-US" sz="1200" dirty="0" smtClean="0"/>
          </a:p>
        </p:txBody>
      </p:sp>
      <p:sp>
        <p:nvSpPr>
          <p:cNvPr id="6" name="Slide Image Placeholder 5"/>
          <p:cNvSpPr>
            <a:spLocks noGrp="1" noRot="1" noChangeAspect="1"/>
          </p:cNvSpPr>
          <p:nvPr>
            <p:ph type="sldImg"/>
          </p:nvPr>
        </p:nvSpPr>
        <p:spPr>
          <a:xfrm>
            <a:off x="15875" y="503238"/>
            <a:ext cx="4191000" cy="2359025"/>
          </a:xfrm>
        </p:spPr>
      </p:sp>
    </p:spTree>
    <p:extLst>
      <p:ext uri="{BB962C8B-B14F-4D97-AF65-F5344CB8AC3E}">
        <p14:creationId xmlns:p14="http://schemas.microsoft.com/office/powerpoint/2010/main" val="3845309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https://unsplash.com/photos/PhYq704ffdA</a:t>
            </a:r>
            <a:endParaRPr lang="en-US" dirty="0"/>
          </a:p>
        </p:txBody>
      </p:sp>
      <p:sp>
        <p:nvSpPr>
          <p:cNvPr id="4" name="Slide Number Placeholder 3"/>
          <p:cNvSpPr>
            <a:spLocks noGrp="1"/>
          </p:cNvSpPr>
          <p:nvPr>
            <p:ph type="sldNum" sz="quarter" idx="5"/>
          </p:nvPr>
        </p:nvSpPr>
        <p:spPr/>
        <p:txBody>
          <a:bodyPr/>
          <a:lstStyle/>
          <a:p>
            <a:fld id="{CA21C571-8725-45A4-9FBF-22E722F638F9}" type="slidenum">
              <a:rPr lang="en-US" smtClean="0"/>
              <a:t>10</a:t>
            </a:fld>
            <a:endParaRPr lang="en-US" dirty="0"/>
          </a:p>
        </p:txBody>
      </p:sp>
    </p:spTree>
    <p:extLst>
      <p:ext uri="{BB962C8B-B14F-4D97-AF65-F5344CB8AC3E}">
        <p14:creationId xmlns:p14="http://schemas.microsoft.com/office/powerpoint/2010/main" val="639293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CEC816C1-6582-4CB3-B8D7-6611D1F527FF}" type="datetimeFigureOut">
              <a:rPr lang="en-IN" smtClean="0"/>
              <a:t>21-09-2020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9D159C1-8203-4F27-AC84-BC5CF56EE103}" type="slidenum">
              <a:rPr lang="en-IN" smtClean="0"/>
              <a:t>‹#›</a:t>
            </a:fld>
            <a:endParaRPr lang="en-IN"/>
          </a:p>
        </p:txBody>
      </p:sp>
    </p:spTree>
    <p:extLst>
      <p:ext uri="{BB962C8B-B14F-4D97-AF65-F5344CB8AC3E}">
        <p14:creationId xmlns:p14="http://schemas.microsoft.com/office/powerpoint/2010/main" val="1189390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CEC816C1-6582-4CB3-B8D7-6611D1F527FF}" type="datetimeFigureOut">
              <a:rPr lang="en-IN" smtClean="0"/>
              <a:t>21-09-2020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9D159C1-8203-4F27-AC84-BC5CF56EE103}" type="slidenum">
              <a:rPr lang="en-IN" smtClean="0"/>
              <a:t>‹#›</a:t>
            </a:fld>
            <a:endParaRPr lang="en-IN"/>
          </a:p>
        </p:txBody>
      </p:sp>
    </p:spTree>
    <p:extLst>
      <p:ext uri="{BB962C8B-B14F-4D97-AF65-F5344CB8AC3E}">
        <p14:creationId xmlns:p14="http://schemas.microsoft.com/office/powerpoint/2010/main" val="3786875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CEC816C1-6582-4CB3-B8D7-6611D1F527FF}" type="datetimeFigureOut">
              <a:rPr lang="en-IN" smtClean="0"/>
              <a:t>21-09-2020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9D159C1-8203-4F27-AC84-BC5CF56EE103}" type="slidenum">
              <a:rPr lang="en-IN" smtClean="0"/>
              <a:t>‹#›</a:t>
            </a:fld>
            <a:endParaRPr lang="en-IN"/>
          </a:p>
        </p:txBody>
      </p:sp>
    </p:spTree>
    <p:extLst>
      <p:ext uri="{BB962C8B-B14F-4D97-AF65-F5344CB8AC3E}">
        <p14:creationId xmlns:p14="http://schemas.microsoft.com/office/powerpoint/2010/main" val="6504300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A4C7614-15A9-43A8-9E98-106A33ED6C41}" type="datetimeFigureOut">
              <a:rPr lang="en-US" smtClean="0">
                <a:solidFill>
                  <a:prstClr val="black">
                    <a:tint val="75000"/>
                  </a:prstClr>
                </a:solidFill>
              </a:rPr>
              <a:pPr/>
              <a:t>9/21/2020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FED3CB9-049B-4F4F-82D1-8A95299C975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030686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A4C7614-15A9-43A8-9E98-106A33ED6C41}" type="datetimeFigureOut">
              <a:rPr lang="en-US" smtClean="0">
                <a:solidFill>
                  <a:prstClr val="black">
                    <a:tint val="75000"/>
                  </a:prstClr>
                </a:solidFill>
              </a:rPr>
              <a:pPr/>
              <a:t>9/21/2020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FED3CB9-049B-4F4F-82D1-8A95299C975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0065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A4C7614-15A9-43A8-9E98-106A33ED6C41}" type="datetimeFigureOut">
              <a:rPr lang="en-US" smtClean="0">
                <a:solidFill>
                  <a:prstClr val="black">
                    <a:tint val="75000"/>
                  </a:prstClr>
                </a:solidFill>
              </a:rPr>
              <a:pPr/>
              <a:t>9/21/2020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FED3CB9-049B-4F4F-82D1-8A95299C975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844848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A4C7614-15A9-43A8-9E98-106A33ED6C41}" type="datetimeFigureOut">
              <a:rPr lang="en-US" smtClean="0">
                <a:solidFill>
                  <a:prstClr val="black">
                    <a:tint val="75000"/>
                  </a:prstClr>
                </a:solidFill>
              </a:rPr>
              <a:pPr/>
              <a:t>9/21/2020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FED3CB9-049B-4F4F-82D1-8A95299C975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309879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A4C7614-15A9-43A8-9E98-106A33ED6C41}" type="datetimeFigureOut">
              <a:rPr lang="en-US" smtClean="0">
                <a:solidFill>
                  <a:prstClr val="black">
                    <a:tint val="75000"/>
                  </a:prstClr>
                </a:solidFill>
              </a:rPr>
              <a:pPr/>
              <a:t>9/21/2020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EFED3CB9-049B-4F4F-82D1-8A95299C975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17983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4C7614-15A9-43A8-9E98-106A33ED6C41}" type="datetimeFigureOut">
              <a:rPr lang="en-US" smtClean="0">
                <a:solidFill>
                  <a:prstClr val="black">
                    <a:tint val="75000"/>
                  </a:prstClr>
                </a:solidFill>
              </a:rPr>
              <a:pPr/>
              <a:t>9/21/2020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EFED3CB9-049B-4F4F-82D1-8A95299C975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837291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4C7614-15A9-43A8-9E98-106A33ED6C41}" type="datetimeFigureOut">
              <a:rPr lang="en-US" smtClean="0">
                <a:solidFill>
                  <a:prstClr val="black">
                    <a:tint val="75000"/>
                  </a:prstClr>
                </a:solidFill>
              </a:rPr>
              <a:pPr/>
              <a:t>9/21/2020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EFED3CB9-049B-4F4F-82D1-8A95299C975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97912746"/>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FA4C7614-15A9-43A8-9E98-106A33ED6C41}" type="datetimeFigureOut">
              <a:rPr lang="en-US" smtClean="0">
                <a:solidFill>
                  <a:prstClr val="black">
                    <a:tint val="75000"/>
                  </a:prstClr>
                </a:solidFill>
              </a:rPr>
              <a:pPr/>
              <a:t>9/21/2020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FED3CB9-049B-4F4F-82D1-8A95299C975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37033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CEC816C1-6582-4CB3-B8D7-6611D1F527FF}" type="datetimeFigureOut">
              <a:rPr lang="en-IN" smtClean="0"/>
              <a:t>21-09-2020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9D159C1-8203-4F27-AC84-BC5CF56EE103}" type="slidenum">
              <a:rPr lang="en-IN" smtClean="0"/>
              <a:t>‹#›</a:t>
            </a:fld>
            <a:endParaRPr lang="en-IN"/>
          </a:p>
        </p:txBody>
      </p:sp>
    </p:spTree>
    <p:extLst>
      <p:ext uri="{BB962C8B-B14F-4D97-AF65-F5344CB8AC3E}">
        <p14:creationId xmlns:p14="http://schemas.microsoft.com/office/powerpoint/2010/main" val="6367758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FA4C7614-15A9-43A8-9E98-106A33ED6C41}" type="datetimeFigureOut">
              <a:rPr lang="en-US" smtClean="0">
                <a:solidFill>
                  <a:prstClr val="black">
                    <a:tint val="75000"/>
                  </a:prstClr>
                </a:solidFill>
              </a:rPr>
              <a:pPr/>
              <a:t>9/21/2020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FED3CB9-049B-4F4F-82D1-8A95299C975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323305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A4C7614-15A9-43A8-9E98-106A33ED6C41}" type="datetimeFigureOut">
              <a:rPr lang="en-US" smtClean="0">
                <a:solidFill>
                  <a:prstClr val="black">
                    <a:tint val="75000"/>
                  </a:prstClr>
                </a:solidFill>
              </a:rPr>
              <a:pPr/>
              <a:t>9/21/2020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FED3CB9-049B-4F4F-82D1-8A95299C975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687517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A4C7614-15A9-43A8-9E98-106A33ED6C41}" type="datetimeFigureOut">
              <a:rPr lang="en-US" smtClean="0">
                <a:solidFill>
                  <a:prstClr val="black">
                    <a:tint val="75000"/>
                  </a:prstClr>
                </a:solidFill>
              </a:rPr>
              <a:pPr/>
              <a:t>9/21/2020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FED3CB9-049B-4F4F-82D1-8A95299C975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14373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EC816C1-6582-4CB3-B8D7-6611D1F527FF}" type="datetimeFigureOut">
              <a:rPr lang="en-IN" smtClean="0"/>
              <a:t>21-09-2020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9D159C1-8203-4F27-AC84-BC5CF56EE103}" type="slidenum">
              <a:rPr lang="en-IN" smtClean="0"/>
              <a:t>‹#›</a:t>
            </a:fld>
            <a:endParaRPr lang="en-IN"/>
          </a:p>
        </p:txBody>
      </p:sp>
    </p:spTree>
    <p:extLst>
      <p:ext uri="{BB962C8B-B14F-4D97-AF65-F5344CB8AC3E}">
        <p14:creationId xmlns:p14="http://schemas.microsoft.com/office/powerpoint/2010/main" val="1762988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CEC816C1-6582-4CB3-B8D7-6611D1F527FF}" type="datetimeFigureOut">
              <a:rPr lang="en-IN" smtClean="0"/>
              <a:t>21-09-2020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9D159C1-8203-4F27-AC84-BC5CF56EE103}" type="slidenum">
              <a:rPr lang="en-IN" smtClean="0"/>
              <a:t>‹#›</a:t>
            </a:fld>
            <a:endParaRPr lang="en-IN"/>
          </a:p>
        </p:txBody>
      </p:sp>
    </p:spTree>
    <p:extLst>
      <p:ext uri="{BB962C8B-B14F-4D97-AF65-F5344CB8AC3E}">
        <p14:creationId xmlns:p14="http://schemas.microsoft.com/office/powerpoint/2010/main" val="657942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CEC816C1-6582-4CB3-B8D7-6611D1F527FF}" type="datetimeFigureOut">
              <a:rPr lang="en-IN" smtClean="0"/>
              <a:t>21-09-2020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9D159C1-8203-4F27-AC84-BC5CF56EE103}" type="slidenum">
              <a:rPr lang="en-IN" smtClean="0"/>
              <a:t>‹#›</a:t>
            </a:fld>
            <a:endParaRPr lang="en-IN"/>
          </a:p>
        </p:txBody>
      </p:sp>
    </p:spTree>
    <p:extLst>
      <p:ext uri="{BB962C8B-B14F-4D97-AF65-F5344CB8AC3E}">
        <p14:creationId xmlns:p14="http://schemas.microsoft.com/office/powerpoint/2010/main" val="39931805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CEC816C1-6582-4CB3-B8D7-6611D1F527FF}" type="datetimeFigureOut">
              <a:rPr lang="en-IN" smtClean="0"/>
              <a:t>21-09-2020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9D159C1-8203-4F27-AC84-BC5CF56EE103}" type="slidenum">
              <a:rPr lang="en-IN" smtClean="0"/>
              <a:t>‹#›</a:t>
            </a:fld>
            <a:endParaRPr lang="en-IN"/>
          </a:p>
        </p:txBody>
      </p:sp>
    </p:spTree>
    <p:extLst>
      <p:ext uri="{BB962C8B-B14F-4D97-AF65-F5344CB8AC3E}">
        <p14:creationId xmlns:p14="http://schemas.microsoft.com/office/powerpoint/2010/main" val="145385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C816C1-6582-4CB3-B8D7-6611D1F527FF}" type="datetimeFigureOut">
              <a:rPr lang="en-IN" smtClean="0"/>
              <a:t>21-09-2020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9D159C1-8203-4F27-AC84-BC5CF56EE103}" type="slidenum">
              <a:rPr lang="en-IN" smtClean="0"/>
              <a:t>‹#›</a:t>
            </a:fld>
            <a:endParaRPr lang="en-IN"/>
          </a:p>
        </p:txBody>
      </p:sp>
    </p:spTree>
    <p:extLst>
      <p:ext uri="{BB962C8B-B14F-4D97-AF65-F5344CB8AC3E}">
        <p14:creationId xmlns:p14="http://schemas.microsoft.com/office/powerpoint/2010/main" val="4131217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EC816C1-6582-4CB3-B8D7-6611D1F527FF}" type="datetimeFigureOut">
              <a:rPr lang="en-IN" smtClean="0"/>
              <a:t>21-09-2020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9D159C1-8203-4F27-AC84-BC5CF56EE103}" type="slidenum">
              <a:rPr lang="en-IN" smtClean="0"/>
              <a:t>‹#›</a:t>
            </a:fld>
            <a:endParaRPr lang="en-IN"/>
          </a:p>
        </p:txBody>
      </p:sp>
    </p:spTree>
    <p:extLst>
      <p:ext uri="{BB962C8B-B14F-4D97-AF65-F5344CB8AC3E}">
        <p14:creationId xmlns:p14="http://schemas.microsoft.com/office/powerpoint/2010/main" val="4054130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EC816C1-6582-4CB3-B8D7-6611D1F527FF}" type="datetimeFigureOut">
              <a:rPr lang="en-IN" smtClean="0"/>
              <a:t>21-09-2020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9D159C1-8203-4F27-AC84-BC5CF56EE103}" type="slidenum">
              <a:rPr lang="en-IN" smtClean="0"/>
              <a:t>‹#›</a:t>
            </a:fld>
            <a:endParaRPr lang="en-IN"/>
          </a:p>
        </p:txBody>
      </p:sp>
    </p:spTree>
    <p:extLst>
      <p:ext uri="{BB962C8B-B14F-4D97-AF65-F5344CB8AC3E}">
        <p14:creationId xmlns:p14="http://schemas.microsoft.com/office/powerpoint/2010/main" val="2134229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33000">
              <a:schemeClr val="tx1"/>
            </a:gs>
            <a:gs pos="100000">
              <a:schemeClr val="bg1">
                <a:lumMod val="7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C816C1-6582-4CB3-B8D7-6611D1F527FF}" type="datetimeFigureOut">
              <a:rPr lang="en-IN" smtClean="0"/>
              <a:t>21-09-2020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D159C1-8203-4F27-AC84-BC5CF56EE103}" type="slidenum">
              <a:rPr lang="en-IN" smtClean="0"/>
              <a:t>‹#›</a:t>
            </a:fld>
            <a:endParaRPr lang="en-IN"/>
          </a:p>
        </p:txBody>
      </p:sp>
    </p:spTree>
    <p:extLst>
      <p:ext uri="{BB962C8B-B14F-4D97-AF65-F5344CB8AC3E}">
        <p14:creationId xmlns:p14="http://schemas.microsoft.com/office/powerpoint/2010/main" val="28234806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33000">
              <a:schemeClr val="tx1"/>
            </a:gs>
            <a:gs pos="100000">
              <a:schemeClr val="bg1">
                <a:lumMod val="7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4C7614-15A9-43A8-9E98-106A33ED6C41}" type="datetimeFigureOut">
              <a:rPr lang="en-US" smtClean="0">
                <a:solidFill>
                  <a:prstClr val="black">
                    <a:tint val="75000"/>
                  </a:prstClr>
                </a:solidFill>
              </a:rPr>
              <a:pPr/>
              <a:t>9/21/2020</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ED3CB9-049B-4F4F-82D1-8A95299C975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710884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fade/>
  </p:transition>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17047" y="0"/>
            <a:ext cx="12191980" cy="6857990"/>
          </a:xfrm>
          <a:prstGeom prst="rect">
            <a:avLst/>
          </a:prstGeom>
        </p:spPr>
      </p:pic>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pPr algn="l"/>
            <a:r>
              <a:rPr lang="en-US" dirty="0" smtClean="0">
                <a:solidFill>
                  <a:srgbClr val="FFFFFF"/>
                </a:solidFill>
              </a:rPr>
              <a:t>RESOLVR 2020</a:t>
            </a:r>
            <a:endParaRPr lang="en-US" dirty="0">
              <a:solidFill>
                <a:srgbClr val="FFFFFF"/>
              </a:solidFill>
            </a:endParaRP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fontScale="92500" lnSpcReduction="20000"/>
          </a:bodyPr>
          <a:lstStyle/>
          <a:p>
            <a:pPr algn="l">
              <a:spcAft>
                <a:spcPts val="600"/>
              </a:spcAft>
            </a:pPr>
            <a:r>
              <a:rPr lang="en-US" sz="1800" dirty="0" smtClean="0">
                <a:solidFill>
                  <a:srgbClr val="FFFFFF"/>
                </a:solidFill>
              </a:rPr>
              <a:t>                                  </a:t>
            </a:r>
            <a:r>
              <a:rPr lang="en-US" sz="2000" dirty="0" smtClean="0">
                <a:solidFill>
                  <a:srgbClr val="FFFFFF"/>
                </a:solidFill>
              </a:rPr>
              <a:t>b</a:t>
            </a:r>
            <a:r>
              <a:rPr lang="en-US" sz="1800" dirty="0" smtClean="0">
                <a:solidFill>
                  <a:srgbClr val="FFFFFF"/>
                </a:solidFill>
              </a:rPr>
              <a:t>y   </a:t>
            </a:r>
            <a:r>
              <a:rPr lang="en-US" sz="4000" dirty="0" smtClean="0">
                <a:solidFill>
                  <a:srgbClr val="FFFFFF"/>
                </a:solidFill>
              </a:rPr>
              <a:t>DataDetectives</a:t>
            </a:r>
            <a:endParaRPr lang="en-US" sz="2000" dirty="0">
              <a:solidFill>
                <a:srgbClr val="FFFFFF"/>
              </a:solidFill>
            </a:endParaRPr>
          </a:p>
        </p:txBody>
      </p:sp>
    </p:spTree>
    <p:extLst>
      <p:ext uri="{BB962C8B-B14F-4D97-AF65-F5344CB8AC3E}">
        <p14:creationId xmlns:p14="http://schemas.microsoft.com/office/powerpoint/2010/main" val="34929136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descr="A picture containing sky, outdoor, sitting&#10;&#10;Description automatically generated">
            <a:extLst>
              <a:ext uri="{FF2B5EF4-FFF2-40B4-BE49-F238E27FC236}">
                <a16:creationId xmlns:a16="http://schemas.microsoft.com/office/drawing/2014/main" id="{7B2C1183-2AB4-462F-BC93-F8030991A07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7399"/>
          <a:stretch/>
        </p:blipFill>
        <p:spPr>
          <a:xfrm>
            <a:off x="124691" y="138546"/>
            <a:ext cx="11942618" cy="6616196"/>
          </a:xfrm>
        </p:spPr>
      </p:pic>
      <p:sp>
        <p:nvSpPr>
          <p:cNvPr id="7" name="Rectangle 6">
            <a:extLst>
              <a:ext uri="{FF2B5EF4-FFF2-40B4-BE49-F238E27FC236}">
                <a16:creationId xmlns:a16="http://schemas.microsoft.com/office/drawing/2014/main" id="{F8CD2B6B-9007-4C70-9A91-C40F89F08191}"/>
              </a:ext>
            </a:extLst>
          </p:cNvPr>
          <p:cNvSpPr/>
          <p:nvPr/>
        </p:nvSpPr>
        <p:spPr>
          <a:xfrm>
            <a:off x="124691" y="1359615"/>
            <a:ext cx="11942618" cy="4321784"/>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Rectangle 8">
            <a:extLst>
              <a:ext uri="{FF2B5EF4-FFF2-40B4-BE49-F238E27FC236}">
                <a16:creationId xmlns:a16="http://schemas.microsoft.com/office/drawing/2014/main" id="{EC0B4439-EF53-4B3D-B58A-B6109BFEF37D}"/>
              </a:ext>
            </a:extLst>
          </p:cNvPr>
          <p:cNvSpPr/>
          <p:nvPr/>
        </p:nvSpPr>
        <p:spPr>
          <a:xfrm>
            <a:off x="6858661" y="1871783"/>
            <a:ext cx="4866168" cy="800219"/>
          </a:xfrm>
          <a:prstGeom prst="rect">
            <a:avLst/>
          </a:prstGeom>
        </p:spPr>
        <p:txBody>
          <a:bodyPr wrap="square" lIns="0" tIns="0" rIns="0" bIns="0">
            <a:spAutoFit/>
          </a:bodyPr>
          <a:lstStyle/>
          <a:p>
            <a:pPr algn="r">
              <a:spcBef>
                <a:spcPts val="600"/>
              </a:spcBef>
            </a:pPr>
            <a:r>
              <a:rPr lang="en-US" sz="1400" dirty="0" smtClean="0">
                <a:solidFill>
                  <a:schemeClr val="bg1"/>
                </a:solidFill>
                <a:latin typeface="Segoe UI" panose="020B0502040204020203" pitchFamily="34" charset="0"/>
                <a:cs typeface="Segoe UI" panose="020B0502040204020203" pitchFamily="34" charset="0"/>
              </a:rPr>
              <a:t>Name – Saptarshi Naskar</a:t>
            </a:r>
          </a:p>
          <a:p>
            <a:pPr algn="r">
              <a:spcBef>
                <a:spcPts val="600"/>
              </a:spcBef>
            </a:pPr>
            <a:r>
              <a:rPr lang="en-US" sz="1400" b="0" i="0" dirty="0" smtClean="0">
                <a:solidFill>
                  <a:schemeClr val="bg1"/>
                </a:solidFill>
                <a:effectLst/>
                <a:latin typeface="Segoe UI" panose="020B0502040204020203" pitchFamily="34" charset="0"/>
                <a:cs typeface="Segoe UI" panose="020B0502040204020203" pitchFamily="34" charset="0"/>
              </a:rPr>
              <a:t>College Roll No.- </a:t>
            </a:r>
            <a:r>
              <a:rPr lang="en-US" sz="1400" dirty="0" smtClean="0">
                <a:solidFill>
                  <a:schemeClr val="bg1"/>
                </a:solidFill>
                <a:latin typeface="Segoe UI" panose="020B0502040204020203" pitchFamily="34" charset="0"/>
                <a:cs typeface="Segoe UI" panose="020B0502040204020203" pitchFamily="34" charset="0"/>
              </a:rPr>
              <a:t>19026765027</a:t>
            </a:r>
            <a:endParaRPr lang="en-US" sz="1400" b="0" i="0" dirty="0" smtClean="0">
              <a:solidFill>
                <a:schemeClr val="bg1"/>
              </a:solidFill>
              <a:effectLst/>
              <a:latin typeface="Segoe UI" panose="020B0502040204020203" pitchFamily="34" charset="0"/>
              <a:cs typeface="Segoe UI" panose="020B0502040204020203" pitchFamily="34" charset="0"/>
            </a:endParaRPr>
          </a:p>
          <a:p>
            <a:pPr algn="r">
              <a:spcBef>
                <a:spcPts val="600"/>
              </a:spcBef>
            </a:pPr>
            <a:r>
              <a:rPr lang="en-US" sz="1400" dirty="0" smtClean="0">
                <a:solidFill>
                  <a:schemeClr val="bg1"/>
                </a:solidFill>
                <a:latin typeface="Segoe UI" panose="020B0502040204020203" pitchFamily="34" charset="0"/>
                <a:cs typeface="Segoe UI" panose="020B0502040204020203" pitchFamily="34" charset="0"/>
              </a:rPr>
              <a:t>CGPA – 5.5</a:t>
            </a:r>
            <a:endParaRPr lang="en-US" sz="1400" b="0" i="0" dirty="0">
              <a:solidFill>
                <a:schemeClr val="bg1"/>
              </a:solidFill>
              <a:effectLst/>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192EA93A-DD8A-4A82-B0BB-8720EF340698}"/>
              </a:ext>
            </a:extLst>
          </p:cNvPr>
          <p:cNvSpPr/>
          <p:nvPr/>
        </p:nvSpPr>
        <p:spPr>
          <a:xfrm>
            <a:off x="7994125" y="1454534"/>
            <a:ext cx="3730704" cy="307777"/>
          </a:xfrm>
          <a:prstGeom prst="rect">
            <a:avLst/>
          </a:prstGeom>
        </p:spPr>
        <p:txBody>
          <a:bodyPr wrap="square" lIns="0" tIns="0" rIns="0" bIns="0">
            <a:spAutoFit/>
          </a:bodyPr>
          <a:lstStyle/>
          <a:p>
            <a:pPr algn="r">
              <a:spcBef>
                <a:spcPts val="600"/>
              </a:spcBef>
            </a:pPr>
            <a:r>
              <a:rPr lang="en-US" sz="2000" b="1" dirty="0" smtClean="0">
                <a:solidFill>
                  <a:schemeClr val="bg1"/>
                </a:solidFill>
                <a:latin typeface="Segoe UI" panose="020B0502040204020203" pitchFamily="34" charset="0"/>
                <a:cs typeface="Segoe UI" panose="020B0502040204020203" pitchFamily="34" charset="0"/>
              </a:rPr>
              <a:t>Bibliography</a:t>
            </a:r>
            <a:endParaRPr lang="en-US" sz="2000" b="1" i="0" dirty="0">
              <a:solidFill>
                <a:schemeClr val="bg1"/>
              </a:solidFill>
              <a:effectLst/>
              <a:latin typeface="Segoe UI" panose="020B0502040204020203" pitchFamily="34" charset="0"/>
              <a:cs typeface="Segoe UI" panose="020B0502040204020203" pitchFamily="34" charset="0"/>
            </a:endParaRPr>
          </a:p>
        </p:txBody>
      </p:sp>
      <p:cxnSp>
        <p:nvCxnSpPr>
          <p:cNvPr id="12" name="Straight Connector 11">
            <a:extLst>
              <a:ext uri="{FF2B5EF4-FFF2-40B4-BE49-F238E27FC236}">
                <a16:creationId xmlns:a16="http://schemas.microsoft.com/office/drawing/2014/main" id="{4EBAE60A-9D22-485C-AC85-E02B0644D075}"/>
              </a:ext>
            </a:extLst>
          </p:cNvPr>
          <p:cNvCxnSpPr>
            <a:cxnSpLocks/>
          </p:cNvCxnSpPr>
          <p:nvPr/>
        </p:nvCxnSpPr>
        <p:spPr>
          <a:xfrm flipH="1">
            <a:off x="8181892" y="1762311"/>
            <a:ext cx="3542938" cy="0"/>
          </a:xfrm>
          <a:prstGeom prst="line">
            <a:avLst/>
          </a:prstGeom>
          <a:ln w="0">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E36FE17-928F-4554-A664-794EB55D2C49}"/>
              </a:ext>
            </a:extLst>
          </p:cNvPr>
          <p:cNvSpPr/>
          <p:nvPr/>
        </p:nvSpPr>
        <p:spPr>
          <a:xfrm>
            <a:off x="11724829" y="6210962"/>
            <a:ext cx="244432" cy="1615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C0B4439-EF53-4B3D-B58A-B6109BFEF37D}"/>
              </a:ext>
            </a:extLst>
          </p:cNvPr>
          <p:cNvSpPr/>
          <p:nvPr/>
        </p:nvSpPr>
        <p:spPr>
          <a:xfrm>
            <a:off x="6858661" y="2828140"/>
            <a:ext cx="4866168" cy="800219"/>
          </a:xfrm>
          <a:prstGeom prst="rect">
            <a:avLst/>
          </a:prstGeom>
        </p:spPr>
        <p:txBody>
          <a:bodyPr wrap="square" lIns="0" tIns="0" rIns="0" bIns="0">
            <a:spAutoFit/>
          </a:bodyPr>
          <a:lstStyle/>
          <a:p>
            <a:pPr algn="r">
              <a:spcBef>
                <a:spcPts val="600"/>
              </a:spcBef>
            </a:pPr>
            <a:r>
              <a:rPr lang="en-US" sz="1400" dirty="0" smtClean="0">
                <a:solidFill>
                  <a:schemeClr val="bg1"/>
                </a:solidFill>
                <a:latin typeface="Segoe UI" panose="020B0502040204020203" pitchFamily="34" charset="0"/>
                <a:cs typeface="Segoe UI" panose="020B0502040204020203" pitchFamily="34" charset="0"/>
              </a:rPr>
              <a:t>Name – Tathagata Bardhan</a:t>
            </a:r>
          </a:p>
          <a:p>
            <a:pPr algn="r">
              <a:spcBef>
                <a:spcPts val="600"/>
              </a:spcBef>
            </a:pPr>
            <a:r>
              <a:rPr lang="en-US" sz="1400" b="0" i="0" dirty="0" smtClean="0">
                <a:solidFill>
                  <a:schemeClr val="bg1"/>
                </a:solidFill>
                <a:effectLst/>
                <a:latin typeface="Segoe UI" panose="020B0502040204020203" pitchFamily="34" charset="0"/>
                <a:cs typeface="Segoe UI" panose="020B0502040204020203" pitchFamily="34" charset="0"/>
              </a:rPr>
              <a:t>College Roll No.- </a:t>
            </a:r>
            <a:r>
              <a:rPr lang="en-US" sz="1400" dirty="0" smtClean="0">
                <a:solidFill>
                  <a:schemeClr val="bg1"/>
                </a:solidFill>
                <a:latin typeface="Segoe UI" panose="020B0502040204020203" pitchFamily="34" charset="0"/>
                <a:cs typeface="Segoe UI" panose="020B0502040204020203" pitchFamily="34" charset="0"/>
              </a:rPr>
              <a:t>19079765016</a:t>
            </a:r>
            <a:endParaRPr lang="en-US" sz="1400" b="0" i="0" dirty="0" smtClean="0">
              <a:solidFill>
                <a:schemeClr val="bg1"/>
              </a:solidFill>
              <a:effectLst/>
              <a:latin typeface="Segoe UI" panose="020B0502040204020203" pitchFamily="34" charset="0"/>
              <a:cs typeface="Segoe UI" panose="020B0502040204020203" pitchFamily="34" charset="0"/>
            </a:endParaRPr>
          </a:p>
          <a:p>
            <a:pPr algn="r">
              <a:spcBef>
                <a:spcPts val="600"/>
              </a:spcBef>
            </a:pPr>
            <a:r>
              <a:rPr lang="en-US" sz="1400" dirty="0" smtClean="0">
                <a:solidFill>
                  <a:schemeClr val="bg1"/>
                </a:solidFill>
                <a:latin typeface="Segoe UI" panose="020B0502040204020203" pitchFamily="34" charset="0"/>
                <a:cs typeface="Segoe UI" panose="020B0502040204020203" pitchFamily="34" charset="0"/>
              </a:rPr>
              <a:t>CGPA – 6.5</a:t>
            </a:r>
            <a:endParaRPr lang="en-US" sz="1400" b="0" i="0" dirty="0">
              <a:solidFill>
                <a:schemeClr val="bg1"/>
              </a:solidFill>
              <a:effectLst/>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EC0B4439-EF53-4B3D-B58A-B6109BFEF37D}"/>
              </a:ext>
            </a:extLst>
          </p:cNvPr>
          <p:cNvSpPr/>
          <p:nvPr/>
        </p:nvSpPr>
        <p:spPr>
          <a:xfrm>
            <a:off x="6858661" y="3782575"/>
            <a:ext cx="4836950" cy="800219"/>
          </a:xfrm>
          <a:prstGeom prst="rect">
            <a:avLst/>
          </a:prstGeom>
        </p:spPr>
        <p:txBody>
          <a:bodyPr wrap="square" lIns="0" tIns="0" rIns="0" bIns="0">
            <a:spAutoFit/>
          </a:bodyPr>
          <a:lstStyle/>
          <a:p>
            <a:pPr algn="r">
              <a:spcBef>
                <a:spcPts val="600"/>
              </a:spcBef>
            </a:pPr>
            <a:r>
              <a:rPr lang="en-US" sz="1400" dirty="0" smtClean="0">
                <a:solidFill>
                  <a:schemeClr val="bg1"/>
                </a:solidFill>
                <a:latin typeface="Segoe UI" panose="020B0502040204020203" pitchFamily="34" charset="0"/>
                <a:cs typeface="Segoe UI" panose="020B0502040204020203" pitchFamily="34" charset="0"/>
              </a:rPr>
              <a:t>Name – Kousik Somodder</a:t>
            </a:r>
          </a:p>
          <a:p>
            <a:pPr algn="r">
              <a:spcBef>
                <a:spcPts val="600"/>
              </a:spcBef>
            </a:pPr>
            <a:r>
              <a:rPr lang="en-US" sz="1400" dirty="0" smtClean="0">
                <a:solidFill>
                  <a:schemeClr val="bg1"/>
                </a:solidFill>
                <a:latin typeface="Segoe UI" panose="020B0502040204020203" pitchFamily="34" charset="0"/>
                <a:cs typeface="Segoe UI" panose="020B0502040204020203" pitchFamily="34" charset="0"/>
              </a:rPr>
              <a:t> </a:t>
            </a:r>
            <a:r>
              <a:rPr lang="en-US" sz="1400" dirty="0">
                <a:solidFill>
                  <a:schemeClr val="bg1"/>
                </a:solidFill>
                <a:latin typeface="Segoe UI" panose="020B0502040204020203" pitchFamily="34" charset="0"/>
                <a:cs typeface="Segoe UI" panose="020B0502040204020203" pitchFamily="34" charset="0"/>
              </a:rPr>
              <a:t>Roll No.- </a:t>
            </a:r>
            <a:r>
              <a:rPr lang="en-US" sz="1400" dirty="0" smtClean="0">
                <a:solidFill>
                  <a:schemeClr val="bg1"/>
                </a:solidFill>
                <a:latin typeface="Segoe UI" panose="020B0502040204020203" pitchFamily="34" charset="0"/>
                <a:cs typeface="Segoe UI" panose="020B0502040204020203" pitchFamily="34" charset="0"/>
              </a:rPr>
              <a:t>19056765013</a:t>
            </a:r>
            <a:endParaRPr lang="en-US" sz="1400" b="0" i="0" dirty="0" smtClean="0">
              <a:solidFill>
                <a:schemeClr val="bg1"/>
              </a:solidFill>
              <a:effectLst/>
              <a:latin typeface="Segoe UI" panose="020B0502040204020203" pitchFamily="34" charset="0"/>
              <a:cs typeface="Segoe UI" panose="020B0502040204020203" pitchFamily="34" charset="0"/>
            </a:endParaRPr>
          </a:p>
          <a:p>
            <a:pPr algn="r">
              <a:spcBef>
                <a:spcPts val="600"/>
              </a:spcBef>
            </a:pPr>
            <a:r>
              <a:rPr lang="en-US" sz="1400" dirty="0" smtClean="0">
                <a:solidFill>
                  <a:schemeClr val="bg1"/>
                </a:solidFill>
                <a:latin typeface="Segoe UI" panose="020B0502040204020203" pitchFamily="34" charset="0"/>
                <a:cs typeface="Segoe UI" panose="020B0502040204020203" pitchFamily="34" charset="0"/>
              </a:rPr>
              <a:t>CGPA – 8.1</a:t>
            </a:r>
            <a:endParaRPr lang="en-US" sz="1400" b="0" i="0" dirty="0">
              <a:solidFill>
                <a:schemeClr val="bg1"/>
              </a:solidFill>
              <a:effectLst/>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EC0B4439-EF53-4B3D-B58A-B6109BFEF37D}"/>
              </a:ext>
            </a:extLst>
          </p:cNvPr>
          <p:cNvSpPr/>
          <p:nvPr/>
        </p:nvSpPr>
        <p:spPr>
          <a:xfrm>
            <a:off x="6858661" y="4774586"/>
            <a:ext cx="4866168" cy="800219"/>
          </a:xfrm>
          <a:prstGeom prst="rect">
            <a:avLst/>
          </a:prstGeom>
        </p:spPr>
        <p:txBody>
          <a:bodyPr wrap="square" lIns="0" tIns="0" rIns="0" bIns="0">
            <a:spAutoFit/>
          </a:bodyPr>
          <a:lstStyle/>
          <a:p>
            <a:pPr algn="r">
              <a:spcBef>
                <a:spcPts val="600"/>
              </a:spcBef>
            </a:pPr>
            <a:r>
              <a:rPr lang="en-US" sz="1400" dirty="0" smtClean="0">
                <a:solidFill>
                  <a:schemeClr val="bg1"/>
                </a:solidFill>
                <a:latin typeface="Segoe UI" panose="020B0502040204020203" pitchFamily="34" charset="0"/>
                <a:cs typeface="Segoe UI" panose="020B0502040204020203" pitchFamily="34" charset="0"/>
              </a:rPr>
              <a:t>Name – Ritaban Guha</a:t>
            </a:r>
          </a:p>
          <a:p>
            <a:pPr algn="r">
              <a:spcBef>
                <a:spcPts val="600"/>
              </a:spcBef>
            </a:pPr>
            <a:r>
              <a:rPr lang="en-US" sz="1400" b="0" i="0" dirty="0" smtClean="0">
                <a:solidFill>
                  <a:schemeClr val="bg1"/>
                </a:solidFill>
                <a:effectLst/>
                <a:latin typeface="Segoe UI" panose="020B0502040204020203" pitchFamily="34" charset="0"/>
                <a:cs typeface="Segoe UI" panose="020B0502040204020203" pitchFamily="34" charset="0"/>
              </a:rPr>
              <a:t>College Roll No.- </a:t>
            </a:r>
            <a:r>
              <a:rPr lang="en-US" sz="1400" dirty="0" smtClean="0">
                <a:solidFill>
                  <a:schemeClr val="bg1"/>
                </a:solidFill>
                <a:latin typeface="Segoe UI" panose="020B0502040204020203" pitchFamily="34" charset="0"/>
                <a:cs typeface="Segoe UI" panose="020B0502040204020203" pitchFamily="34" charset="0"/>
              </a:rPr>
              <a:t>19026765026</a:t>
            </a:r>
            <a:endParaRPr lang="en-US" sz="1400" b="0" i="0" dirty="0" smtClean="0">
              <a:solidFill>
                <a:schemeClr val="bg1"/>
              </a:solidFill>
              <a:effectLst/>
              <a:latin typeface="Segoe UI" panose="020B0502040204020203" pitchFamily="34" charset="0"/>
              <a:cs typeface="Segoe UI" panose="020B0502040204020203" pitchFamily="34" charset="0"/>
            </a:endParaRPr>
          </a:p>
          <a:p>
            <a:pPr algn="r">
              <a:spcBef>
                <a:spcPts val="600"/>
              </a:spcBef>
            </a:pPr>
            <a:r>
              <a:rPr lang="en-US" sz="1400" dirty="0" smtClean="0">
                <a:solidFill>
                  <a:schemeClr val="bg1"/>
                </a:solidFill>
                <a:latin typeface="Segoe UI" panose="020B0502040204020203" pitchFamily="34" charset="0"/>
                <a:cs typeface="Segoe UI" panose="020B0502040204020203" pitchFamily="34" charset="0"/>
              </a:rPr>
              <a:t>CGPA – 3.8</a:t>
            </a:r>
            <a:endParaRPr lang="en-US" sz="1400" b="0" i="0" dirty="0">
              <a:solidFill>
                <a:schemeClr val="bg1"/>
              </a:solidFill>
              <a:effectLst/>
              <a:latin typeface="Segoe UI" panose="020B0502040204020203" pitchFamily="34" charset="0"/>
              <a:cs typeface="Segoe UI" panose="020B0502040204020203" pitchFamily="34" charset="0"/>
            </a:endParaRPr>
          </a:p>
        </p:txBody>
      </p:sp>
      <p:sp>
        <p:nvSpPr>
          <p:cNvPr id="2" name="Oval 1"/>
          <p:cNvSpPr/>
          <p:nvPr/>
        </p:nvSpPr>
        <p:spPr>
          <a:xfrm>
            <a:off x="8655519" y="2054329"/>
            <a:ext cx="429491" cy="435126"/>
          </a:xfrm>
          <a:prstGeom prst="ellipse">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9" name="Oval 18"/>
          <p:cNvSpPr/>
          <p:nvPr/>
        </p:nvSpPr>
        <p:spPr>
          <a:xfrm>
            <a:off x="8648054" y="3010686"/>
            <a:ext cx="429491" cy="43512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Oval 19"/>
          <p:cNvSpPr/>
          <p:nvPr/>
        </p:nvSpPr>
        <p:spPr>
          <a:xfrm>
            <a:off x="8648054" y="3956863"/>
            <a:ext cx="429491" cy="43512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Oval 20"/>
          <p:cNvSpPr/>
          <p:nvPr/>
        </p:nvSpPr>
        <p:spPr>
          <a:xfrm>
            <a:off x="8648055" y="4929547"/>
            <a:ext cx="429491" cy="43512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p:cNvSpPr txBox="1"/>
          <p:nvPr/>
        </p:nvSpPr>
        <p:spPr>
          <a:xfrm>
            <a:off x="8716886" y="2027790"/>
            <a:ext cx="274264" cy="461665"/>
          </a:xfrm>
          <a:prstGeom prst="rect">
            <a:avLst/>
          </a:prstGeom>
          <a:noFill/>
        </p:spPr>
        <p:txBody>
          <a:bodyPr wrap="square" rtlCol="0">
            <a:spAutoFit/>
          </a:bodyPr>
          <a:lstStyle/>
          <a:p>
            <a:r>
              <a:rPr lang="en-IN" sz="2400" b="1" dirty="0">
                <a:solidFill>
                  <a:schemeClr val="bg1"/>
                </a:solidFill>
              </a:rPr>
              <a:t>1</a:t>
            </a:r>
          </a:p>
        </p:txBody>
      </p:sp>
      <p:sp>
        <p:nvSpPr>
          <p:cNvPr id="23" name="TextBox 22"/>
          <p:cNvSpPr txBox="1"/>
          <p:nvPr/>
        </p:nvSpPr>
        <p:spPr>
          <a:xfrm>
            <a:off x="8699510" y="2997416"/>
            <a:ext cx="304359" cy="461665"/>
          </a:xfrm>
          <a:prstGeom prst="rect">
            <a:avLst/>
          </a:prstGeom>
          <a:noFill/>
        </p:spPr>
        <p:txBody>
          <a:bodyPr wrap="square" rtlCol="0">
            <a:spAutoFit/>
          </a:bodyPr>
          <a:lstStyle/>
          <a:p>
            <a:r>
              <a:rPr lang="en-IN" sz="2400" b="1" dirty="0" smtClean="0">
                <a:solidFill>
                  <a:schemeClr val="bg1"/>
                </a:solidFill>
              </a:rPr>
              <a:t>2</a:t>
            </a:r>
            <a:endParaRPr lang="en-IN" sz="2400" b="1" dirty="0">
              <a:solidFill>
                <a:schemeClr val="bg1"/>
              </a:solidFill>
            </a:endParaRPr>
          </a:p>
        </p:txBody>
      </p:sp>
      <p:sp>
        <p:nvSpPr>
          <p:cNvPr id="24" name="TextBox 23"/>
          <p:cNvSpPr txBox="1"/>
          <p:nvPr/>
        </p:nvSpPr>
        <p:spPr>
          <a:xfrm>
            <a:off x="8699510" y="3956863"/>
            <a:ext cx="305260" cy="461665"/>
          </a:xfrm>
          <a:prstGeom prst="rect">
            <a:avLst/>
          </a:prstGeom>
          <a:noFill/>
        </p:spPr>
        <p:txBody>
          <a:bodyPr wrap="square" rtlCol="0">
            <a:spAutoFit/>
          </a:bodyPr>
          <a:lstStyle/>
          <a:p>
            <a:r>
              <a:rPr lang="en-IN" sz="2400" b="1" dirty="0">
                <a:solidFill>
                  <a:schemeClr val="bg1"/>
                </a:solidFill>
              </a:rPr>
              <a:t>3</a:t>
            </a:r>
          </a:p>
        </p:txBody>
      </p:sp>
      <p:sp>
        <p:nvSpPr>
          <p:cNvPr id="25" name="TextBox 24"/>
          <p:cNvSpPr txBox="1"/>
          <p:nvPr/>
        </p:nvSpPr>
        <p:spPr>
          <a:xfrm>
            <a:off x="8686082" y="4910860"/>
            <a:ext cx="305068" cy="461665"/>
          </a:xfrm>
          <a:prstGeom prst="rect">
            <a:avLst/>
          </a:prstGeom>
          <a:noFill/>
        </p:spPr>
        <p:txBody>
          <a:bodyPr wrap="square" rtlCol="0">
            <a:spAutoFit/>
          </a:bodyPr>
          <a:lstStyle/>
          <a:p>
            <a:r>
              <a:rPr lang="en-IN" sz="2400" b="1" dirty="0" smtClean="0">
                <a:solidFill>
                  <a:schemeClr val="bg1"/>
                </a:solidFill>
              </a:rPr>
              <a:t>4</a:t>
            </a:r>
            <a:endParaRPr lang="en-IN" sz="2400" b="1" dirty="0">
              <a:solidFill>
                <a:schemeClr val="bg1"/>
              </a:solidFill>
            </a:endParaRPr>
          </a:p>
        </p:txBody>
      </p:sp>
      <p:sp>
        <p:nvSpPr>
          <p:cNvPr id="22" name="Rectangle 21">
            <a:extLst>
              <a:ext uri="{FF2B5EF4-FFF2-40B4-BE49-F238E27FC236}">
                <a16:creationId xmlns:a16="http://schemas.microsoft.com/office/drawing/2014/main" id="{FF587722-C350-4120-8A92-35F2B265155D}"/>
              </a:ext>
            </a:extLst>
          </p:cNvPr>
          <p:cNvSpPr/>
          <p:nvPr/>
        </p:nvSpPr>
        <p:spPr>
          <a:xfrm>
            <a:off x="622966" y="2643344"/>
            <a:ext cx="3158747" cy="1754326"/>
          </a:xfrm>
          <a:prstGeom prst="rect">
            <a:avLst/>
          </a:prstGeom>
        </p:spPr>
        <p:txBody>
          <a:bodyPr wrap="square">
            <a:spAutoFit/>
          </a:bodyPr>
          <a:lstStyle/>
          <a:p>
            <a:r>
              <a:rPr lang="en-US" sz="5400" dirty="0">
                <a:solidFill>
                  <a:schemeClr val="bg1"/>
                </a:solidFill>
                <a:latin typeface="Segoe UI Light" panose="020B0502040204020203" pitchFamily="34" charset="0"/>
                <a:cs typeface="Segoe UI Light" panose="020B0502040204020203" pitchFamily="34" charset="0"/>
              </a:rPr>
              <a:t>THANK</a:t>
            </a:r>
          </a:p>
          <a:p>
            <a:r>
              <a:rPr lang="en-US" sz="5400" dirty="0">
                <a:solidFill>
                  <a:schemeClr val="bg1"/>
                </a:solidFill>
                <a:latin typeface="Segoe UI Light" panose="020B0502040204020203" pitchFamily="34" charset="0"/>
                <a:cs typeface="Segoe UI Light" panose="020B0502040204020203" pitchFamily="34" charset="0"/>
              </a:rPr>
              <a:t>YOU</a:t>
            </a:r>
          </a:p>
        </p:txBody>
      </p:sp>
    </p:spTree>
    <p:extLst>
      <p:ext uri="{BB962C8B-B14F-4D97-AF65-F5344CB8AC3E}">
        <p14:creationId xmlns:p14="http://schemas.microsoft.com/office/powerpoint/2010/main" val="22581282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06D113B-933F-4BCF-9E6B-969A09330F26}"/>
              </a:ext>
            </a:extLst>
          </p:cNvPr>
          <p:cNvSpPr>
            <a:spLocks noGrp="1"/>
          </p:cNvSpPr>
          <p:nvPr>
            <p:ph type="title"/>
          </p:nvPr>
        </p:nvSpPr>
        <p:spPr>
          <a:xfrm>
            <a:off x="110836" y="154946"/>
            <a:ext cx="11920054" cy="865468"/>
          </a:xfrm>
        </p:spPr>
        <p:txBody>
          <a:bodyPr>
            <a:normAutofit/>
          </a:bodyPr>
          <a:lstStyle/>
          <a:p>
            <a:pPr algn="ctr"/>
            <a:r>
              <a:rPr lang="da-DK" b="1" dirty="0" smtClean="0"/>
              <a:t>Executive Summary of solution of the case study </a:t>
            </a:r>
            <a:endParaRPr lang="en-US" b="1" dirty="0"/>
          </a:p>
        </p:txBody>
      </p:sp>
      <p:sp>
        <p:nvSpPr>
          <p:cNvPr id="5" name="Oval 4">
            <a:extLst>
              <a:ext uri="{FF2B5EF4-FFF2-40B4-BE49-F238E27FC236}">
                <a16:creationId xmlns:a16="http://schemas.microsoft.com/office/drawing/2014/main" id="{E01413EF-C0F7-481D-84B9-56519B450678}"/>
              </a:ext>
            </a:extLst>
          </p:cNvPr>
          <p:cNvSpPr/>
          <p:nvPr/>
        </p:nvSpPr>
        <p:spPr>
          <a:xfrm>
            <a:off x="3004144" y="1177142"/>
            <a:ext cx="1162829" cy="10223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cs typeface="Segoe UI Light" panose="020B0502040204020203" pitchFamily="34" charset="0"/>
              </a:rPr>
              <a:t>Passenger intricacies</a:t>
            </a:r>
            <a:endParaRPr lang="en-US" sz="1400" b="1" dirty="0">
              <a:cs typeface="Segoe UI Light" panose="020B0502040204020203" pitchFamily="34" charset="0"/>
            </a:endParaRPr>
          </a:p>
        </p:txBody>
      </p:sp>
      <p:graphicFrame>
        <p:nvGraphicFramePr>
          <p:cNvPr id="6" name="Chart 5">
            <a:extLst>
              <a:ext uri="{FF2B5EF4-FFF2-40B4-BE49-F238E27FC236}">
                <a16:creationId xmlns:a16="http://schemas.microsoft.com/office/drawing/2014/main" id="{DF72F31B-9437-4B27-9D0A-0B8BF37A213A}"/>
              </a:ext>
            </a:extLst>
          </p:cNvPr>
          <p:cNvGraphicFramePr/>
          <p:nvPr>
            <p:extLst>
              <p:ext uri="{D42A27DB-BD31-4B8C-83A1-F6EECF244321}">
                <p14:modId xmlns:p14="http://schemas.microsoft.com/office/powerpoint/2010/main" val="4054817124"/>
              </p:ext>
            </p:extLst>
          </p:nvPr>
        </p:nvGraphicFramePr>
        <p:xfrm>
          <a:off x="3322457" y="1537275"/>
          <a:ext cx="5222815" cy="3481877"/>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a:extLst>
              <a:ext uri="{FF2B5EF4-FFF2-40B4-BE49-F238E27FC236}">
                <a16:creationId xmlns:a16="http://schemas.microsoft.com/office/drawing/2014/main" id="{A1C5DD9C-8079-4174-A17D-5BAB0BF40481}"/>
              </a:ext>
            </a:extLst>
          </p:cNvPr>
          <p:cNvSpPr/>
          <p:nvPr/>
        </p:nvSpPr>
        <p:spPr>
          <a:xfrm>
            <a:off x="110836" y="2296255"/>
            <a:ext cx="4356661" cy="2200602"/>
          </a:xfrm>
          <a:prstGeom prst="rect">
            <a:avLst/>
          </a:prstGeom>
        </p:spPr>
        <p:txBody>
          <a:bodyPr wrap="square" lIns="0" tIns="0" rIns="0" bIns="0">
            <a:spAutoFit/>
          </a:bodyPr>
          <a:lstStyle/>
          <a:p>
            <a:pPr marL="285750" indent="-285750">
              <a:spcBef>
                <a:spcPts val="600"/>
              </a:spcBef>
              <a:buFont typeface="Wingdings" panose="05000000000000000000" pitchFamily="2" charset="2"/>
              <a:buChar char="§"/>
            </a:pPr>
            <a:r>
              <a:rPr lang="en-US" sz="1600" b="0" i="0" dirty="0" smtClean="0">
                <a:solidFill>
                  <a:schemeClr val="tx1">
                    <a:lumMod val="75000"/>
                    <a:lumOff val="25000"/>
                  </a:schemeClr>
                </a:solidFill>
                <a:effectLst/>
                <a:cs typeface="Segoe UI" panose="020B0502040204020203" pitchFamily="34" charset="0"/>
              </a:rPr>
              <a:t>The company should introduce some extra facilities for female passengers on-board.</a:t>
            </a:r>
          </a:p>
          <a:p>
            <a:pPr marL="285750" indent="-285750">
              <a:spcBef>
                <a:spcPts val="600"/>
              </a:spcBef>
              <a:buFont typeface="Wingdings" panose="05000000000000000000" pitchFamily="2" charset="2"/>
              <a:buChar char="§"/>
            </a:pPr>
            <a:r>
              <a:rPr lang="en-US" sz="1600" dirty="0" smtClean="0">
                <a:solidFill>
                  <a:schemeClr val="tx1">
                    <a:lumMod val="75000"/>
                    <a:lumOff val="25000"/>
                  </a:schemeClr>
                </a:solidFill>
                <a:cs typeface="Segoe UI" panose="020B0502040204020203" pitchFamily="34" charset="0"/>
              </a:rPr>
              <a:t>Proper measures</a:t>
            </a:r>
            <a:r>
              <a:rPr lang="en-US" sz="1600" b="0" i="0" dirty="0" smtClean="0">
                <a:solidFill>
                  <a:schemeClr val="tx1">
                    <a:lumMod val="75000"/>
                    <a:lumOff val="25000"/>
                  </a:schemeClr>
                </a:solidFill>
                <a:effectLst/>
                <a:cs typeface="Segoe UI" panose="020B0502040204020203" pitchFamily="34" charset="0"/>
              </a:rPr>
              <a:t> should be taken to ensure better journey for passengers travelling in economy class &amp; for those with personal purpose.</a:t>
            </a:r>
          </a:p>
          <a:p>
            <a:pPr marL="285750" indent="-285750">
              <a:spcBef>
                <a:spcPts val="600"/>
              </a:spcBef>
              <a:buFont typeface="Wingdings" panose="05000000000000000000" pitchFamily="2" charset="2"/>
              <a:buChar char="§"/>
            </a:pPr>
            <a:endParaRPr lang="en-US" sz="1600" b="0" i="0" dirty="0" smtClean="0">
              <a:solidFill>
                <a:schemeClr val="tx1">
                  <a:lumMod val="75000"/>
                  <a:lumOff val="25000"/>
                </a:schemeClr>
              </a:solidFill>
              <a:effectLst/>
              <a:cs typeface="Segoe UI" panose="020B0502040204020203" pitchFamily="34" charset="0"/>
            </a:endParaRPr>
          </a:p>
          <a:p>
            <a:pPr marL="285750" indent="-285750">
              <a:spcBef>
                <a:spcPts val="600"/>
              </a:spcBef>
              <a:buFont typeface="Wingdings" panose="05000000000000000000" pitchFamily="2" charset="2"/>
              <a:buChar char="§"/>
            </a:pPr>
            <a:endParaRPr lang="en-US" sz="1600" b="0" i="0" dirty="0" smtClean="0">
              <a:solidFill>
                <a:schemeClr val="tx1">
                  <a:lumMod val="75000"/>
                  <a:lumOff val="25000"/>
                </a:schemeClr>
              </a:solidFill>
              <a:effectLst/>
              <a:cs typeface="Segoe UI" panose="020B0502040204020203" pitchFamily="34" charset="0"/>
            </a:endParaRPr>
          </a:p>
        </p:txBody>
      </p:sp>
      <p:sp>
        <p:nvSpPr>
          <p:cNvPr id="8" name="Oval 7">
            <a:extLst>
              <a:ext uri="{FF2B5EF4-FFF2-40B4-BE49-F238E27FC236}">
                <a16:creationId xmlns:a16="http://schemas.microsoft.com/office/drawing/2014/main" id="{AD5FA1A0-E0E2-405B-8064-E558A8182B87}"/>
              </a:ext>
            </a:extLst>
          </p:cNvPr>
          <p:cNvSpPr/>
          <p:nvPr/>
        </p:nvSpPr>
        <p:spPr>
          <a:xfrm>
            <a:off x="7714337" y="1177142"/>
            <a:ext cx="1052604" cy="1022366"/>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cs typeface="Segoe UI Light" panose="020B0502040204020203" pitchFamily="34" charset="0"/>
              </a:rPr>
              <a:t>In-flight services</a:t>
            </a:r>
            <a:endParaRPr lang="en-US" sz="1400" b="1" dirty="0">
              <a:cs typeface="Segoe UI Light" panose="020B0502040204020203" pitchFamily="34" charset="0"/>
            </a:endParaRPr>
          </a:p>
        </p:txBody>
      </p:sp>
      <p:sp>
        <p:nvSpPr>
          <p:cNvPr id="9" name="Rectangle 8">
            <a:extLst>
              <a:ext uri="{FF2B5EF4-FFF2-40B4-BE49-F238E27FC236}">
                <a16:creationId xmlns:a16="http://schemas.microsoft.com/office/drawing/2014/main" id="{B5BEF418-D85E-4CF7-9AF3-2770F457505B}"/>
              </a:ext>
            </a:extLst>
          </p:cNvPr>
          <p:cNvSpPr/>
          <p:nvPr/>
        </p:nvSpPr>
        <p:spPr>
          <a:xfrm>
            <a:off x="7641775" y="2293329"/>
            <a:ext cx="4389115" cy="984885"/>
          </a:xfrm>
          <a:prstGeom prst="rect">
            <a:avLst/>
          </a:prstGeom>
        </p:spPr>
        <p:txBody>
          <a:bodyPr wrap="square" lIns="0" tIns="0" rIns="0" bIns="0">
            <a:spAutoFit/>
          </a:bodyPr>
          <a:lstStyle/>
          <a:p>
            <a:pPr marL="285750" indent="-285750">
              <a:spcBef>
                <a:spcPts val="600"/>
              </a:spcBef>
              <a:spcAft>
                <a:spcPts val="600"/>
              </a:spcAft>
              <a:buFont typeface="Wingdings" panose="05000000000000000000" pitchFamily="2" charset="2"/>
              <a:buChar char="§"/>
            </a:pPr>
            <a:r>
              <a:rPr lang="en-US" sz="1600" dirty="0" smtClean="0">
                <a:solidFill>
                  <a:schemeClr val="tx1">
                    <a:lumMod val="75000"/>
                    <a:lumOff val="25000"/>
                  </a:schemeClr>
                </a:solidFill>
                <a:cs typeface="Segoe UI" panose="020B0502040204020203" pitchFamily="34" charset="0"/>
              </a:rPr>
              <a:t>Among all the in-flight services, only the in-flight Wi-Fi service is the primary cause of concern of decline of flyers for the airlines . Proper measures should be taken in this regard.</a:t>
            </a:r>
            <a:endParaRPr lang="en-US" sz="1600" b="0" i="0" dirty="0">
              <a:solidFill>
                <a:schemeClr val="tx1">
                  <a:lumMod val="75000"/>
                  <a:lumOff val="25000"/>
                </a:schemeClr>
              </a:solidFill>
              <a:effectLst/>
              <a:cs typeface="Segoe UI" panose="020B0502040204020203" pitchFamily="34" charset="0"/>
            </a:endParaRPr>
          </a:p>
        </p:txBody>
      </p:sp>
      <p:sp>
        <p:nvSpPr>
          <p:cNvPr id="10" name="Oval 9">
            <a:extLst>
              <a:ext uri="{FF2B5EF4-FFF2-40B4-BE49-F238E27FC236}">
                <a16:creationId xmlns:a16="http://schemas.microsoft.com/office/drawing/2014/main" id="{D2A5CD8F-5F8D-4E68-8857-4D6C8513867E}"/>
              </a:ext>
            </a:extLst>
          </p:cNvPr>
          <p:cNvSpPr/>
          <p:nvPr/>
        </p:nvSpPr>
        <p:spPr>
          <a:xfrm>
            <a:off x="3086093" y="4101891"/>
            <a:ext cx="1080880" cy="101012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cs typeface="Segoe UI Light" panose="020B0502040204020203" pitchFamily="34" charset="0"/>
              </a:rPr>
              <a:t>Services before boarding</a:t>
            </a:r>
            <a:endParaRPr lang="en-US" sz="1400" b="1" dirty="0">
              <a:cs typeface="Segoe UI Light" panose="020B0502040204020203" pitchFamily="34" charset="0"/>
            </a:endParaRPr>
          </a:p>
        </p:txBody>
      </p:sp>
      <p:sp>
        <p:nvSpPr>
          <p:cNvPr id="11" name="Rectangle 10">
            <a:extLst>
              <a:ext uri="{FF2B5EF4-FFF2-40B4-BE49-F238E27FC236}">
                <a16:creationId xmlns:a16="http://schemas.microsoft.com/office/drawing/2014/main" id="{EDF1D526-9E1F-4A24-8B98-2E4B55CD8767}"/>
              </a:ext>
            </a:extLst>
          </p:cNvPr>
          <p:cNvSpPr/>
          <p:nvPr/>
        </p:nvSpPr>
        <p:spPr>
          <a:xfrm>
            <a:off x="110836" y="5169407"/>
            <a:ext cx="4056137" cy="1231106"/>
          </a:xfrm>
          <a:prstGeom prst="rect">
            <a:avLst/>
          </a:prstGeom>
        </p:spPr>
        <p:txBody>
          <a:bodyPr wrap="square" lIns="0" tIns="0" rIns="0" bIns="0">
            <a:spAutoFit/>
          </a:bodyPr>
          <a:lstStyle/>
          <a:p>
            <a:pPr marL="285750" indent="-285750">
              <a:spcBef>
                <a:spcPts val="600"/>
              </a:spcBef>
              <a:buFont typeface="Wingdings" panose="05000000000000000000" pitchFamily="2" charset="2"/>
              <a:buChar char="§"/>
            </a:pPr>
            <a:r>
              <a:rPr lang="en-US" sz="1600" b="0" i="0" dirty="0" smtClean="0">
                <a:solidFill>
                  <a:schemeClr val="tx1">
                    <a:lumMod val="75000"/>
                    <a:lumOff val="25000"/>
                  </a:schemeClr>
                </a:solidFill>
                <a:effectLst/>
                <a:cs typeface="Segoe UI" panose="020B0502040204020203" pitchFamily="34" charset="0"/>
              </a:rPr>
              <a:t>Among the services provided by the airlines in the airport before on-boarding, the passengers are facing some issues regarding the gate location and online boarding system. These areas should be taken care of.  </a:t>
            </a:r>
            <a:endParaRPr lang="en-US" sz="1400" b="0" i="0" dirty="0">
              <a:solidFill>
                <a:schemeClr val="tx1">
                  <a:lumMod val="75000"/>
                  <a:lumOff val="25000"/>
                </a:schemeClr>
              </a:solidFill>
              <a:effectLst/>
              <a:latin typeface="Segoe UI" panose="020B0502040204020203" pitchFamily="34" charset="0"/>
              <a:cs typeface="Segoe UI" panose="020B0502040204020203" pitchFamily="34" charset="0"/>
            </a:endParaRPr>
          </a:p>
        </p:txBody>
      </p:sp>
      <p:sp>
        <p:nvSpPr>
          <p:cNvPr id="12" name="Oval 11">
            <a:extLst>
              <a:ext uri="{FF2B5EF4-FFF2-40B4-BE49-F238E27FC236}">
                <a16:creationId xmlns:a16="http://schemas.microsoft.com/office/drawing/2014/main" id="{AE29E218-9433-49E2-89D8-A52A239CD121}"/>
              </a:ext>
            </a:extLst>
          </p:cNvPr>
          <p:cNvSpPr/>
          <p:nvPr/>
        </p:nvSpPr>
        <p:spPr>
          <a:xfrm>
            <a:off x="7700756" y="4122155"/>
            <a:ext cx="1079766" cy="989857"/>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cs typeface="Segoe UI Light" panose="020B0502040204020203" pitchFamily="34" charset="0"/>
              </a:rPr>
              <a:t>Other factors</a:t>
            </a:r>
            <a:endParaRPr lang="en-US" sz="1400" b="1" dirty="0">
              <a:cs typeface="Segoe UI Light" panose="020B0502040204020203" pitchFamily="34" charset="0"/>
            </a:endParaRPr>
          </a:p>
        </p:txBody>
      </p:sp>
      <p:sp>
        <p:nvSpPr>
          <p:cNvPr id="13" name="Rectangle 12">
            <a:extLst>
              <a:ext uri="{FF2B5EF4-FFF2-40B4-BE49-F238E27FC236}">
                <a16:creationId xmlns:a16="http://schemas.microsoft.com/office/drawing/2014/main" id="{2D63C5F8-F7CA-4560-AD3D-120587AA8AB8}"/>
              </a:ext>
            </a:extLst>
          </p:cNvPr>
          <p:cNvSpPr/>
          <p:nvPr/>
        </p:nvSpPr>
        <p:spPr>
          <a:xfrm>
            <a:off x="7641775" y="5191782"/>
            <a:ext cx="4389115" cy="1846659"/>
          </a:xfrm>
          <a:prstGeom prst="rect">
            <a:avLst/>
          </a:prstGeom>
        </p:spPr>
        <p:txBody>
          <a:bodyPr wrap="square" lIns="0" tIns="0" rIns="0" bIns="0">
            <a:spAutoFit/>
          </a:bodyPr>
          <a:lstStyle/>
          <a:p>
            <a:pPr marL="285750" indent="-285750">
              <a:spcBef>
                <a:spcPts val="600"/>
              </a:spcBef>
              <a:buFont typeface="Wingdings" panose="05000000000000000000" pitchFamily="2" charset="2"/>
              <a:buChar char="§"/>
            </a:pPr>
            <a:r>
              <a:rPr lang="en-US" sz="1600" b="0" i="0" dirty="0" smtClean="0">
                <a:solidFill>
                  <a:schemeClr val="tx1">
                    <a:lumMod val="75000"/>
                    <a:lumOff val="25000"/>
                  </a:schemeClr>
                </a:solidFill>
                <a:effectLst/>
                <a:cs typeface="Segoe UI" panose="020B0502040204020203" pitchFamily="34" charset="0"/>
              </a:rPr>
              <a:t>The procedure of online flight booking system should be made easier and comprehensible to the people.</a:t>
            </a:r>
          </a:p>
          <a:p>
            <a:pPr marL="285750" indent="-285750">
              <a:spcBef>
                <a:spcPts val="600"/>
              </a:spcBef>
              <a:buFont typeface="Wingdings" panose="05000000000000000000" pitchFamily="2" charset="2"/>
              <a:buChar char="§"/>
            </a:pPr>
            <a:r>
              <a:rPr lang="en-US" sz="1600" dirty="0" smtClean="0">
                <a:solidFill>
                  <a:schemeClr val="tx1">
                    <a:lumMod val="75000"/>
                    <a:lumOff val="25000"/>
                  </a:schemeClr>
                </a:solidFill>
                <a:cs typeface="Segoe UI" panose="020B0502040204020203" pitchFamily="34" charset="0"/>
              </a:rPr>
              <a:t>All the areas of improvement mentioned should be made functional especially for the flights running comparatively shorter distances </a:t>
            </a:r>
            <a:endParaRPr lang="en-US" sz="1600" b="0" i="0" dirty="0" smtClean="0">
              <a:solidFill>
                <a:schemeClr val="tx1">
                  <a:lumMod val="75000"/>
                  <a:lumOff val="25000"/>
                </a:schemeClr>
              </a:solidFill>
              <a:effectLst/>
              <a:cs typeface="Segoe UI" panose="020B0502040204020203" pitchFamily="34" charset="0"/>
            </a:endParaRPr>
          </a:p>
          <a:p>
            <a:pPr>
              <a:spcBef>
                <a:spcPts val="600"/>
              </a:spcBef>
            </a:pPr>
            <a:r>
              <a:rPr lang="en-US" sz="1400" b="0" i="0" dirty="0" smtClean="0">
                <a:solidFill>
                  <a:schemeClr val="tx1">
                    <a:lumMod val="75000"/>
                    <a:lumOff val="25000"/>
                  </a:schemeClr>
                </a:solidFill>
                <a:effectLst/>
                <a:latin typeface="Segoe UI" panose="020B0502040204020203" pitchFamily="34" charset="0"/>
                <a:cs typeface="Segoe UI" panose="020B0502040204020203" pitchFamily="34" charset="0"/>
              </a:rPr>
              <a:t>  </a:t>
            </a:r>
            <a:endParaRPr lang="en-US" sz="1400" b="0" i="0" dirty="0">
              <a:solidFill>
                <a:schemeClr val="tx1">
                  <a:lumMod val="75000"/>
                  <a:lumOff val="25000"/>
                </a:schemeClr>
              </a:solidFill>
              <a:effectLst/>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307098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3312651770"/>
              </p:ext>
            </p:extLst>
          </p:nvPr>
        </p:nvGraphicFramePr>
        <p:xfrm>
          <a:off x="0" y="476674"/>
          <a:ext cx="12072664" cy="62646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p:cNvSpPr txBox="1"/>
          <p:nvPr/>
        </p:nvSpPr>
        <p:spPr>
          <a:xfrm>
            <a:off x="382394" y="1985179"/>
            <a:ext cx="122413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noProof="0" dirty="0" smtClean="0">
                <a:solidFill>
                  <a:prstClr val="black"/>
                </a:solidFill>
                <a:latin typeface="Calibri"/>
              </a:rPr>
              <a:t>Filling null values</a:t>
            </a:r>
            <a:endParaRPr kumimoji="0" lang="en-IN" sz="1800" b="1" i="0" u="none" strike="noStrike" kern="1200" cap="none" spc="0" normalizeH="0" baseline="0" noProof="0" dirty="0">
              <a:ln>
                <a:noFill/>
              </a:ln>
              <a:solidFill>
                <a:prstClr val="black"/>
              </a:solidFill>
              <a:effectLst/>
              <a:uLnTx/>
              <a:uFillTx/>
              <a:latin typeface="Calibri"/>
            </a:endParaRPr>
          </a:p>
        </p:txBody>
      </p:sp>
      <p:sp>
        <p:nvSpPr>
          <p:cNvPr id="6" name="TextBox 5"/>
          <p:cNvSpPr txBox="1"/>
          <p:nvPr/>
        </p:nvSpPr>
        <p:spPr>
          <a:xfrm>
            <a:off x="310386" y="4583507"/>
            <a:ext cx="129614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smtClean="0">
                <a:solidFill>
                  <a:prstClr val="black"/>
                </a:solidFill>
                <a:latin typeface="Calibri"/>
              </a:rPr>
              <a:t>Feature    scaling </a:t>
            </a:r>
            <a:endParaRPr kumimoji="0" lang="en-IN" sz="1800" b="1" i="0" u="none" strike="noStrike" kern="1200" cap="none" spc="0" normalizeH="0" baseline="0" noProof="0" dirty="0">
              <a:ln>
                <a:noFill/>
              </a:ln>
              <a:solidFill>
                <a:prstClr val="black"/>
              </a:solidFill>
              <a:effectLst/>
              <a:uLnTx/>
              <a:uFillTx/>
              <a:latin typeface="Calibri"/>
            </a:endParaRPr>
          </a:p>
        </p:txBody>
      </p:sp>
      <p:sp>
        <p:nvSpPr>
          <p:cNvPr id="7" name="TextBox 6"/>
          <p:cNvSpPr txBox="1"/>
          <p:nvPr/>
        </p:nvSpPr>
        <p:spPr>
          <a:xfrm>
            <a:off x="0" y="33182"/>
            <a:ext cx="12072664"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3600" b="1" dirty="0" smtClean="0">
                <a:solidFill>
                  <a:prstClr val="white"/>
                </a:solidFill>
                <a:latin typeface="Calibri"/>
              </a:rPr>
              <a:t>DATA CLEANING (FEATURE SCALING &amp; FILLING NULL VALUES)</a:t>
            </a:r>
          </a:p>
          <a:p>
            <a:pPr marL="0" marR="0" lvl="0" indent="0" algn="ctr" defTabSz="914400" rtl="0" eaLnBrk="1" fontAlgn="auto" latinLnBrk="0" hangingPunct="1">
              <a:lnSpc>
                <a:spcPct val="100000"/>
              </a:lnSpc>
              <a:spcBef>
                <a:spcPts val="0"/>
              </a:spcBef>
              <a:spcAft>
                <a:spcPts val="0"/>
              </a:spcAft>
              <a:buClrTx/>
              <a:buSzTx/>
              <a:buFontTx/>
              <a:buNone/>
              <a:tabLst/>
              <a:defRPr/>
            </a:pPr>
            <a:r>
              <a:rPr lang="en-IN" sz="2400" b="1" dirty="0" smtClean="0">
                <a:solidFill>
                  <a:prstClr val="white"/>
                </a:solidFill>
                <a:latin typeface="Calibri"/>
              </a:rPr>
              <a:t>(1</a:t>
            </a:r>
            <a:r>
              <a:rPr lang="en-IN" sz="2400" b="1" baseline="30000" dirty="0" smtClean="0">
                <a:solidFill>
                  <a:prstClr val="white"/>
                </a:solidFill>
                <a:latin typeface="Calibri"/>
              </a:rPr>
              <a:t>st</a:t>
            </a:r>
            <a:r>
              <a:rPr lang="en-IN" sz="2400" b="1" dirty="0" smtClean="0">
                <a:solidFill>
                  <a:prstClr val="white"/>
                </a:solidFill>
                <a:latin typeface="Calibri"/>
              </a:rPr>
              <a:t> APPROACH) </a:t>
            </a:r>
            <a:endParaRPr kumimoji="0" lang="en-IN" sz="2400" b="1" i="0" u="none" strike="noStrike" kern="1200" cap="none" spc="0" normalizeH="0" baseline="0" noProof="0" dirty="0">
              <a:ln>
                <a:noFill/>
              </a:ln>
              <a:solidFill>
                <a:prstClr val="white"/>
              </a:solidFill>
              <a:effectLst/>
              <a:uLnTx/>
              <a:uFillTx/>
              <a:latin typeface="Calibri"/>
            </a:endParaRPr>
          </a:p>
        </p:txBody>
      </p:sp>
    </p:spTree>
    <p:extLst>
      <p:ext uri="{BB962C8B-B14F-4D97-AF65-F5344CB8AC3E}">
        <p14:creationId xmlns:p14="http://schemas.microsoft.com/office/powerpoint/2010/main" val="170943790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45167"/>
            <a:ext cx="12192000" cy="681326"/>
          </a:xfrm>
        </p:spPr>
        <p:txBody>
          <a:bodyPr>
            <a:normAutofit fontScale="90000"/>
          </a:bodyPr>
          <a:lstStyle/>
          <a:p>
            <a:r>
              <a:rPr lang="en-IN" sz="3600" b="1" dirty="0" smtClean="0">
                <a:solidFill>
                  <a:schemeClr val="bg1"/>
                </a:solidFill>
              </a:rPr>
              <a:t>DATA CLEANING (OUTLIERS DETECTION AND TREATMENT)</a:t>
            </a:r>
            <a:br>
              <a:rPr lang="en-IN" sz="3600" b="1" dirty="0" smtClean="0">
                <a:solidFill>
                  <a:schemeClr val="bg1"/>
                </a:solidFill>
              </a:rPr>
            </a:br>
            <a:r>
              <a:rPr lang="en-IN" sz="2700" b="1" dirty="0" smtClean="0">
                <a:solidFill>
                  <a:schemeClr val="bg1"/>
                </a:solidFill>
              </a:rPr>
              <a:t>(1</a:t>
            </a:r>
            <a:r>
              <a:rPr lang="en-IN" sz="2700" b="1" baseline="30000" dirty="0" smtClean="0">
                <a:solidFill>
                  <a:schemeClr val="bg1"/>
                </a:solidFill>
              </a:rPr>
              <a:t>st</a:t>
            </a:r>
            <a:r>
              <a:rPr lang="en-IN" sz="2700" b="1" dirty="0" smtClean="0">
                <a:solidFill>
                  <a:schemeClr val="bg1"/>
                </a:solidFill>
              </a:rPr>
              <a:t> APPROACH)</a:t>
            </a:r>
            <a:endParaRPr lang="en-IN" sz="2700" b="1" dirty="0">
              <a:solidFill>
                <a:schemeClr val="bg1"/>
              </a:solidFill>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782781" y="2075818"/>
            <a:ext cx="10626437" cy="394397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1673" y="1087170"/>
            <a:ext cx="11970327"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smtClean="0">
                <a:solidFill>
                  <a:schemeClr val="bg1"/>
                </a:solidFill>
              </a:rPr>
              <a:t>From the boxplot of the continuous features of the data, we can see that there is presence of lots of outliers in the columns “</a:t>
            </a:r>
            <a:r>
              <a:rPr lang="en-IN" sz="1600" b="1" dirty="0" smtClean="0">
                <a:solidFill>
                  <a:schemeClr val="bg1"/>
                </a:solidFill>
              </a:rPr>
              <a:t>Arrival Delay in Minutes</a:t>
            </a:r>
            <a:r>
              <a:rPr lang="en-IN" sz="1600" dirty="0" smtClean="0">
                <a:solidFill>
                  <a:schemeClr val="bg1"/>
                </a:solidFill>
              </a:rPr>
              <a:t>” &amp; “</a:t>
            </a:r>
            <a:r>
              <a:rPr lang="en-IN" sz="1600" b="1" dirty="0" smtClean="0">
                <a:solidFill>
                  <a:schemeClr val="bg1"/>
                </a:solidFill>
              </a:rPr>
              <a:t>Departure delay in Minutes</a:t>
            </a:r>
            <a:r>
              <a:rPr lang="en-IN" sz="1600" dirty="0" smtClean="0">
                <a:solidFill>
                  <a:schemeClr val="bg1"/>
                </a:solidFill>
              </a:rPr>
              <a:t>” which may affect the results of predictions fitted by the model. To tackle this issue, the ‘</a:t>
            </a:r>
            <a:r>
              <a:rPr lang="en-IN" sz="1600" b="1" dirty="0" smtClean="0">
                <a:solidFill>
                  <a:schemeClr val="bg1"/>
                </a:solidFill>
              </a:rPr>
              <a:t>Rug plot</a:t>
            </a:r>
            <a:r>
              <a:rPr lang="en-IN" sz="1600" dirty="0" smtClean="0">
                <a:solidFill>
                  <a:schemeClr val="bg1"/>
                </a:solidFill>
              </a:rPr>
              <a:t>’ has been obtained for these two features which shows the density of the data points around a particular value. </a:t>
            </a:r>
            <a:endParaRPr lang="en-IN" sz="1600" dirty="0">
              <a:solidFill>
                <a:schemeClr val="bg1"/>
              </a:solidFill>
            </a:endParaRPr>
          </a:p>
        </p:txBody>
      </p:sp>
      <p:sp>
        <p:nvSpPr>
          <p:cNvPr id="8" name="TextBox 7"/>
          <p:cNvSpPr txBox="1"/>
          <p:nvPr/>
        </p:nvSpPr>
        <p:spPr>
          <a:xfrm>
            <a:off x="221673" y="6177448"/>
            <a:ext cx="11790218" cy="584775"/>
          </a:xfrm>
          <a:prstGeom prst="rect">
            <a:avLst/>
          </a:prstGeom>
          <a:noFill/>
        </p:spPr>
        <p:txBody>
          <a:bodyPr wrap="square" rtlCol="0">
            <a:spAutoFit/>
          </a:bodyPr>
          <a:lstStyle/>
          <a:p>
            <a:pPr marL="285750" indent="-285750">
              <a:buFont typeface="Arial" panose="020B0604020202020204" pitchFamily="34" charset="0"/>
              <a:buChar char="•"/>
            </a:pPr>
            <a:r>
              <a:rPr lang="en-IN" sz="1600" dirty="0" smtClean="0">
                <a:solidFill>
                  <a:schemeClr val="bg1"/>
                </a:solidFill>
              </a:rPr>
              <a:t>From the plots we can see that if we trim the values of the “</a:t>
            </a:r>
            <a:r>
              <a:rPr lang="en-IN" sz="1600" b="1" dirty="0" smtClean="0">
                <a:solidFill>
                  <a:schemeClr val="bg1"/>
                </a:solidFill>
              </a:rPr>
              <a:t>Arrival Delay in Minutes</a:t>
            </a:r>
            <a:r>
              <a:rPr lang="en-IN" sz="1600" dirty="0" smtClean="0">
                <a:solidFill>
                  <a:schemeClr val="bg1"/>
                </a:solidFill>
              </a:rPr>
              <a:t>” &amp; “ </a:t>
            </a:r>
            <a:r>
              <a:rPr lang="en-IN" sz="1600" b="1" dirty="0" smtClean="0">
                <a:solidFill>
                  <a:schemeClr val="bg1"/>
                </a:solidFill>
              </a:rPr>
              <a:t>Departure Delay in Minutes</a:t>
            </a:r>
            <a:r>
              <a:rPr lang="en-IN" sz="1600" dirty="0" smtClean="0">
                <a:solidFill>
                  <a:schemeClr val="bg1"/>
                </a:solidFill>
              </a:rPr>
              <a:t>” beyond 500, we would be able to get rid of the outliers without losing much of the data.</a:t>
            </a:r>
            <a:endParaRPr lang="en-IN" sz="1600" dirty="0">
              <a:solidFill>
                <a:schemeClr val="bg1"/>
              </a:solidFill>
            </a:endParaRPr>
          </a:p>
        </p:txBody>
      </p:sp>
    </p:spTree>
    <p:extLst>
      <p:ext uri="{BB962C8B-B14F-4D97-AF65-F5344CB8AC3E}">
        <p14:creationId xmlns:p14="http://schemas.microsoft.com/office/powerpoint/2010/main" val="26848311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395949072"/>
              </p:ext>
            </p:extLst>
          </p:nvPr>
        </p:nvGraphicFramePr>
        <p:xfrm>
          <a:off x="0" y="476674"/>
          <a:ext cx="12072664" cy="62646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p:cNvSpPr txBox="1"/>
          <p:nvPr/>
        </p:nvSpPr>
        <p:spPr>
          <a:xfrm>
            <a:off x="218946" y="1468030"/>
            <a:ext cx="129614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noProof="0" dirty="0" smtClean="0">
                <a:solidFill>
                  <a:prstClr val="black"/>
                </a:solidFill>
                <a:latin typeface="Calibri"/>
              </a:rPr>
              <a:t>Filling null values</a:t>
            </a:r>
            <a:endParaRPr kumimoji="0" lang="en-IN" sz="1800" b="1" i="0" u="none" strike="noStrike" kern="1200" cap="none" spc="0" normalizeH="0" baseline="0" noProof="0" dirty="0">
              <a:ln>
                <a:noFill/>
              </a:ln>
              <a:solidFill>
                <a:prstClr val="black"/>
              </a:solidFill>
              <a:effectLst/>
              <a:uLnTx/>
              <a:uFillTx/>
              <a:latin typeface="Calibri"/>
            </a:endParaRPr>
          </a:p>
        </p:txBody>
      </p:sp>
      <p:sp>
        <p:nvSpPr>
          <p:cNvPr id="6" name="TextBox 5"/>
          <p:cNvSpPr txBox="1"/>
          <p:nvPr/>
        </p:nvSpPr>
        <p:spPr>
          <a:xfrm>
            <a:off x="218946" y="4870890"/>
            <a:ext cx="1152654"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smtClean="0">
                <a:solidFill>
                  <a:prstClr val="black"/>
                </a:solidFill>
                <a:latin typeface="Calibri"/>
              </a:rPr>
              <a:t>Outlier </a:t>
            </a:r>
            <a:r>
              <a:rPr lang="en-IN" b="1" dirty="0" smtClean="0">
                <a:solidFill>
                  <a:prstClr val="black"/>
                </a:solidFill>
                <a:latin typeface="Calibri"/>
              </a:rPr>
              <a:t>detection &amp; treatment </a:t>
            </a:r>
            <a:endParaRPr kumimoji="0" lang="en-IN" sz="1800" b="1" i="0" u="none" strike="noStrike" kern="1200" cap="none" spc="0" normalizeH="0" baseline="0" noProof="0" dirty="0">
              <a:ln>
                <a:noFill/>
              </a:ln>
              <a:solidFill>
                <a:prstClr val="black"/>
              </a:solidFill>
              <a:effectLst/>
              <a:uLnTx/>
              <a:uFillTx/>
              <a:latin typeface="Calibri"/>
            </a:endParaRPr>
          </a:p>
        </p:txBody>
      </p:sp>
      <p:sp>
        <p:nvSpPr>
          <p:cNvPr id="7" name="TextBox 6"/>
          <p:cNvSpPr txBox="1"/>
          <p:nvPr/>
        </p:nvSpPr>
        <p:spPr>
          <a:xfrm>
            <a:off x="0" y="33182"/>
            <a:ext cx="12072664" cy="8925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800" b="1" dirty="0" smtClean="0">
                <a:solidFill>
                  <a:prstClr val="white"/>
                </a:solidFill>
                <a:latin typeface="Calibri"/>
              </a:rPr>
              <a:t>DATA CLEANING (FEATURE SCALING, FILLING NULL VALUES, OUTLIER </a:t>
            </a:r>
            <a:r>
              <a:rPr lang="en-IN" sz="2800" b="1" dirty="0" smtClean="0">
                <a:solidFill>
                  <a:prstClr val="white"/>
                </a:solidFill>
                <a:latin typeface="Calibri"/>
              </a:rPr>
              <a:t>REMOVAL)</a:t>
            </a:r>
            <a:endParaRPr lang="en-IN" sz="2800" b="1" dirty="0" smtClean="0">
              <a:solidFill>
                <a:prstClr val="white"/>
              </a:solidFill>
              <a:latin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2400" b="1" dirty="0" smtClean="0">
                <a:solidFill>
                  <a:prstClr val="white"/>
                </a:solidFill>
                <a:latin typeface="Calibri"/>
              </a:rPr>
              <a:t>(2</a:t>
            </a:r>
            <a:r>
              <a:rPr lang="en-IN" sz="2400" b="1" baseline="30000" dirty="0" smtClean="0">
                <a:solidFill>
                  <a:prstClr val="white"/>
                </a:solidFill>
                <a:latin typeface="Calibri"/>
              </a:rPr>
              <a:t>nd</a:t>
            </a:r>
            <a:r>
              <a:rPr lang="en-IN" sz="2400" b="1" dirty="0" smtClean="0">
                <a:solidFill>
                  <a:prstClr val="white"/>
                </a:solidFill>
                <a:latin typeface="Calibri"/>
              </a:rPr>
              <a:t> APPROACH) </a:t>
            </a:r>
            <a:endParaRPr kumimoji="0" lang="en-IN" sz="2400" b="1" i="0" u="none" strike="noStrike" kern="1200" cap="none" spc="0" normalizeH="0" baseline="0" noProof="0" dirty="0">
              <a:ln>
                <a:noFill/>
              </a:ln>
              <a:solidFill>
                <a:prstClr val="white"/>
              </a:solidFill>
              <a:effectLst/>
              <a:uLnTx/>
              <a:uFillTx/>
              <a:latin typeface="Calibri"/>
            </a:endParaRPr>
          </a:p>
        </p:txBody>
      </p:sp>
      <p:sp>
        <p:nvSpPr>
          <p:cNvPr id="8" name="TextBox 7"/>
          <p:cNvSpPr txBox="1"/>
          <p:nvPr/>
        </p:nvSpPr>
        <p:spPr>
          <a:xfrm>
            <a:off x="671792" y="3287025"/>
            <a:ext cx="129614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smtClean="0">
                <a:solidFill>
                  <a:prstClr val="black"/>
                </a:solidFill>
                <a:latin typeface="Calibri"/>
              </a:rPr>
              <a:t>Feature scaling </a:t>
            </a:r>
            <a:endParaRPr kumimoji="0" lang="en-IN" sz="1800" b="1" i="0" u="none" strike="noStrike" kern="1200" cap="none" spc="0" normalizeH="0" baseline="0" noProof="0" dirty="0">
              <a:ln>
                <a:noFill/>
              </a:ln>
              <a:solidFill>
                <a:prstClr val="black"/>
              </a:solidFill>
              <a:effectLst/>
              <a:uLnTx/>
              <a:uFillTx/>
              <a:latin typeface="Calibri"/>
            </a:endParaRPr>
          </a:p>
        </p:txBody>
      </p:sp>
    </p:spTree>
    <p:extLst>
      <p:ext uri="{BB962C8B-B14F-4D97-AF65-F5344CB8AC3E}">
        <p14:creationId xmlns:p14="http://schemas.microsoft.com/office/powerpoint/2010/main" val="20440085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646257"/>
          </a:xfrm>
        </p:spPr>
        <p:txBody>
          <a:bodyPr>
            <a:normAutofit/>
          </a:bodyPr>
          <a:lstStyle/>
          <a:p>
            <a:r>
              <a:rPr lang="en-IN" sz="3600" b="1" dirty="0" smtClean="0">
                <a:solidFill>
                  <a:schemeClr val="bg1"/>
                </a:solidFill>
                <a:latin typeface="+mn-lt"/>
              </a:rPr>
              <a:t>Exploratory Data Analysis (EDA) of categorical features </a:t>
            </a:r>
            <a:endParaRPr lang="en-IN" sz="3600" b="1" dirty="0">
              <a:solidFill>
                <a:schemeClr val="bg1"/>
              </a:solidFill>
              <a:latin typeface="+mn-lt"/>
            </a:endParaRPr>
          </a:p>
        </p:txBody>
      </p:sp>
      <p:sp>
        <p:nvSpPr>
          <p:cNvPr id="3" name="Content Placeholder 2"/>
          <p:cNvSpPr>
            <a:spLocks noGrp="1"/>
          </p:cNvSpPr>
          <p:nvPr>
            <p:ph idx="1"/>
          </p:nvPr>
        </p:nvSpPr>
        <p:spPr>
          <a:xfrm>
            <a:off x="0" y="994353"/>
            <a:ext cx="12192000" cy="1374774"/>
          </a:xfrm>
        </p:spPr>
        <p:txBody>
          <a:bodyPr>
            <a:normAutofit lnSpcReduction="10000"/>
          </a:bodyPr>
          <a:lstStyle/>
          <a:p>
            <a:r>
              <a:rPr lang="en-IN" sz="1800" dirty="0" smtClean="0">
                <a:solidFill>
                  <a:schemeClr val="bg1"/>
                </a:solidFill>
              </a:rPr>
              <a:t>The Exploratory data analysis of the categorical features of the dataset is performed by the help of Sub-divided bar diagrams where each plot contains two bars corresponding to “satisfied” &amp; “dissatisfied” customers for each feature and each bar representing the value counts of each category corresponding to that feature.</a:t>
            </a:r>
          </a:p>
          <a:p>
            <a:r>
              <a:rPr lang="en-IN" sz="1800" dirty="0" smtClean="0">
                <a:solidFill>
                  <a:schemeClr val="bg1"/>
                </a:solidFill>
              </a:rPr>
              <a:t>The visualization of the main features among all, which has significant impact on the satisfaction level of the customers are shown here.</a:t>
            </a:r>
            <a:endParaRPr lang="en-IN" sz="1800"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53" y="2369127"/>
            <a:ext cx="4391889" cy="313112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0108" y="2369127"/>
            <a:ext cx="4294909" cy="313112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5050" y="2369127"/>
            <a:ext cx="4310803" cy="3131128"/>
          </a:xfrm>
          <a:prstGeom prst="rect">
            <a:avLst/>
          </a:prstGeom>
        </p:spPr>
      </p:pic>
      <p:grpSp>
        <p:nvGrpSpPr>
          <p:cNvPr id="7" name="Group 6"/>
          <p:cNvGrpSpPr/>
          <p:nvPr/>
        </p:nvGrpSpPr>
        <p:grpSpPr>
          <a:xfrm>
            <a:off x="1505143" y="5500253"/>
            <a:ext cx="1369037" cy="480087"/>
            <a:chOff x="504054" y="0"/>
            <a:chExt cx="3528304" cy="480087"/>
          </a:xfrm>
        </p:grpSpPr>
        <p:sp>
          <p:nvSpPr>
            <p:cNvPr id="8" name="Rounded Rectangle 7"/>
            <p:cNvSpPr/>
            <p:nvPr/>
          </p:nvSpPr>
          <p:spPr>
            <a:xfrm>
              <a:off x="504054" y="0"/>
              <a:ext cx="3528304" cy="480087"/>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9" name="Rounded Rectangle 4"/>
            <p:cNvSpPr txBox="1"/>
            <p:nvPr/>
          </p:nvSpPr>
          <p:spPr>
            <a:xfrm>
              <a:off x="539111" y="23435"/>
              <a:ext cx="3481432" cy="433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9305" tIns="91440" rIns="299305" bIns="91440" numCol="1" spcCol="1270" anchor="ctr" anchorCtr="0">
              <a:noAutofit/>
            </a:bodyPr>
            <a:lstStyle/>
            <a:p>
              <a:pPr lvl="0" algn="l" defTabSz="800100">
                <a:lnSpc>
                  <a:spcPct val="90000"/>
                </a:lnSpc>
                <a:spcBef>
                  <a:spcPct val="0"/>
                </a:spcBef>
                <a:spcAft>
                  <a:spcPct val="35000"/>
                </a:spcAft>
              </a:pPr>
              <a:r>
                <a:rPr lang="en-US" sz="1800" kern="1200" dirty="0" smtClean="0">
                  <a:latin typeface="+mn-lt"/>
                </a:rPr>
                <a:t>Gender</a:t>
              </a:r>
              <a:endParaRPr lang="en-US" sz="1800" kern="1200" dirty="0">
                <a:latin typeface="+mn-lt"/>
              </a:endParaRPr>
            </a:p>
          </p:txBody>
        </p:sp>
      </p:grpSp>
      <p:grpSp>
        <p:nvGrpSpPr>
          <p:cNvPr id="10" name="Group 9"/>
          <p:cNvGrpSpPr/>
          <p:nvPr/>
        </p:nvGrpSpPr>
        <p:grpSpPr>
          <a:xfrm>
            <a:off x="5061524" y="5500251"/>
            <a:ext cx="2142840" cy="480087"/>
            <a:chOff x="504054" y="0"/>
            <a:chExt cx="3528304" cy="480087"/>
          </a:xfrm>
        </p:grpSpPr>
        <p:sp>
          <p:nvSpPr>
            <p:cNvPr id="11" name="Rounded Rectangle 10"/>
            <p:cNvSpPr/>
            <p:nvPr/>
          </p:nvSpPr>
          <p:spPr>
            <a:xfrm>
              <a:off x="504054" y="0"/>
              <a:ext cx="3528304" cy="480087"/>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2" name="Rounded Rectangle 4"/>
            <p:cNvSpPr txBox="1"/>
            <p:nvPr/>
          </p:nvSpPr>
          <p:spPr>
            <a:xfrm>
              <a:off x="594962" y="23435"/>
              <a:ext cx="3346489" cy="433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9305" tIns="91440" rIns="299305" bIns="91440" numCol="1" spcCol="1270" anchor="ctr" anchorCtr="0">
              <a:noAutofit/>
            </a:bodyPr>
            <a:lstStyle/>
            <a:p>
              <a:pPr lvl="0" algn="l" defTabSz="800100">
                <a:lnSpc>
                  <a:spcPct val="90000"/>
                </a:lnSpc>
                <a:spcBef>
                  <a:spcPct val="0"/>
                </a:spcBef>
                <a:spcAft>
                  <a:spcPct val="35000"/>
                </a:spcAft>
              </a:pPr>
              <a:r>
                <a:rPr lang="en-US" dirty="0" smtClean="0"/>
                <a:t>Passenger class</a:t>
              </a:r>
              <a:endParaRPr lang="en-US" sz="1800" kern="1200" dirty="0">
                <a:latin typeface="+mn-lt"/>
              </a:endParaRPr>
            </a:p>
          </p:txBody>
        </p:sp>
      </p:grpSp>
      <p:grpSp>
        <p:nvGrpSpPr>
          <p:cNvPr id="13" name="Group 12"/>
          <p:cNvGrpSpPr/>
          <p:nvPr/>
        </p:nvGrpSpPr>
        <p:grpSpPr>
          <a:xfrm>
            <a:off x="8813792" y="5476818"/>
            <a:ext cx="2849432" cy="480087"/>
            <a:chOff x="504054" y="0"/>
            <a:chExt cx="3528304" cy="480087"/>
          </a:xfrm>
        </p:grpSpPr>
        <p:sp>
          <p:nvSpPr>
            <p:cNvPr id="14" name="Rounded Rectangle 13"/>
            <p:cNvSpPr/>
            <p:nvPr/>
          </p:nvSpPr>
          <p:spPr>
            <a:xfrm>
              <a:off x="504054" y="0"/>
              <a:ext cx="3528304" cy="480087"/>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5" name="Rounded Rectangle 4"/>
            <p:cNvSpPr txBox="1"/>
            <p:nvPr/>
          </p:nvSpPr>
          <p:spPr>
            <a:xfrm>
              <a:off x="539111" y="23435"/>
              <a:ext cx="3481432" cy="433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9305" tIns="91440" rIns="299305" bIns="91440" numCol="1" spcCol="1270" anchor="ctr" anchorCtr="0">
              <a:noAutofit/>
            </a:bodyPr>
            <a:lstStyle/>
            <a:p>
              <a:pPr lvl="0" algn="l" defTabSz="800100">
                <a:lnSpc>
                  <a:spcPct val="90000"/>
                </a:lnSpc>
                <a:spcBef>
                  <a:spcPct val="0"/>
                </a:spcBef>
                <a:spcAft>
                  <a:spcPct val="35000"/>
                </a:spcAft>
              </a:pPr>
              <a:r>
                <a:rPr lang="en-US" dirty="0" smtClean="0"/>
                <a:t>Online boarding system</a:t>
              </a:r>
              <a:endParaRPr lang="en-US" sz="1800" kern="1200" dirty="0">
                <a:latin typeface="+mn-lt"/>
              </a:endParaRPr>
            </a:p>
          </p:txBody>
        </p:sp>
      </p:grpSp>
    </p:spTree>
    <p:extLst>
      <p:ext uri="{BB962C8B-B14F-4D97-AF65-F5344CB8AC3E}">
        <p14:creationId xmlns:p14="http://schemas.microsoft.com/office/powerpoint/2010/main" val="6661543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5196" y="-23440"/>
            <a:ext cx="4391891" cy="3487242"/>
          </a:xfrm>
          <a:prstGeom prst="rect">
            <a:avLst/>
          </a:prstGeom>
        </p:spPr>
      </p:pic>
      <p:grpSp>
        <p:nvGrpSpPr>
          <p:cNvPr id="3" name="Group 2"/>
          <p:cNvGrpSpPr/>
          <p:nvPr/>
        </p:nvGrpSpPr>
        <p:grpSpPr>
          <a:xfrm>
            <a:off x="8903235" y="3277164"/>
            <a:ext cx="2616208" cy="480087"/>
            <a:chOff x="504054" y="0"/>
            <a:chExt cx="3528304" cy="480087"/>
          </a:xfrm>
        </p:grpSpPr>
        <p:sp>
          <p:nvSpPr>
            <p:cNvPr id="4" name="Rounded Rectangle 3"/>
            <p:cNvSpPr/>
            <p:nvPr/>
          </p:nvSpPr>
          <p:spPr>
            <a:xfrm>
              <a:off x="504054" y="0"/>
              <a:ext cx="3528304" cy="480087"/>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5" name="Rounded Rectangle 4"/>
            <p:cNvSpPr txBox="1"/>
            <p:nvPr/>
          </p:nvSpPr>
          <p:spPr>
            <a:xfrm>
              <a:off x="539111" y="23435"/>
              <a:ext cx="3481432" cy="433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9305" tIns="91440" rIns="299305" bIns="91440" numCol="1" spcCol="1270" anchor="ctr" anchorCtr="0">
              <a:noAutofit/>
            </a:bodyPr>
            <a:lstStyle/>
            <a:p>
              <a:pPr lvl="0" algn="l" defTabSz="800100">
                <a:lnSpc>
                  <a:spcPct val="90000"/>
                </a:lnSpc>
                <a:spcBef>
                  <a:spcPct val="0"/>
                </a:spcBef>
                <a:spcAft>
                  <a:spcPct val="35000"/>
                </a:spcAft>
              </a:pPr>
              <a:r>
                <a:rPr lang="en-US" dirty="0" smtClean="0"/>
                <a:t>In-flight Wi-Fi service</a:t>
              </a:r>
              <a:endParaRPr lang="en-US" sz="1800" kern="1200" dirty="0">
                <a:latin typeface="+mn-lt"/>
              </a:endParaRPr>
            </a:p>
          </p:txBody>
        </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1188" y="-23440"/>
            <a:ext cx="4194403" cy="3487242"/>
          </a:xfrm>
          <a:prstGeom prst="rect">
            <a:avLst/>
          </a:prstGeom>
        </p:spPr>
      </p:pic>
      <p:grpSp>
        <p:nvGrpSpPr>
          <p:cNvPr id="7" name="Group 6"/>
          <p:cNvGrpSpPr/>
          <p:nvPr/>
        </p:nvGrpSpPr>
        <p:grpSpPr>
          <a:xfrm>
            <a:off x="4778890" y="3250101"/>
            <a:ext cx="2740899" cy="480087"/>
            <a:chOff x="504054" y="0"/>
            <a:chExt cx="3528304" cy="480087"/>
          </a:xfrm>
        </p:grpSpPr>
        <p:sp>
          <p:nvSpPr>
            <p:cNvPr id="8" name="Rounded Rectangle 7"/>
            <p:cNvSpPr/>
            <p:nvPr/>
          </p:nvSpPr>
          <p:spPr>
            <a:xfrm>
              <a:off x="504054" y="0"/>
              <a:ext cx="3528304" cy="480087"/>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9" name="Rounded Rectangle 4"/>
            <p:cNvSpPr txBox="1"/>
            <p:nvPr/>
          </p:nvSpPr>
          <p:spPr>
            <a:xfrm>
              <a:off x="539111" y="23435"/>
              <a:ext cx="3481432" cy="433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9305" tIns="91440" rIns="299305" bIns="91440" numCol="1" spcCol="1270" anchor="ctr" anchorCtr="0">
              <a:noAutofit/>
            </a:bodyPr>
            <a:lstStyle/>
            <a:p>
              <a:pPr lvl="0" algn="l" defTabSz="800100">
                <a:lnSpc>
                  <a:spcPct val="90000"/>
                </a:lnSpc>
                <a:spcBef>
                  <a:spcPct val="0"/>
                </a:spcBef>
                <a:spcAft>
                  <a:spcPct val="35000"/>
                </a:spcAft>
              </a:pPr>
              <a:r>
                <a:rPr lang="en-US" dirty="0" smtClean="0"/>
                <a:t>Ease of online booking</a:t>
              </a:r>
              <a:endParaRPr lang="en-US" sz="1800" kern="1200" dirty="0">
                <a:latin typeface="+mn-lt"/>
              </a:endParaRPr>
            </a:p>
          </p:txBody>
        </p:sp>
      </p:gr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3440"/>
            <a:ext cx="4331582" cy="3498960"/>
          </a:xfrm>
          <a:prstGeom prst="rect">
            <a:avLst/>
          </a:prstGeom>
        </p:spPr>
      </p:pic>
      <p:grpSp>
        <p:nvGrpSpPr>
          <p:cNvPr id="11" name="Group 10"/>
          <p:cNvGrpSpPr/>
          <p:nvPr/>
        </p:nvGrpSpPr>
        <p:grpSpPr>
          <a:xfrm>
            <a:off x="1233052" y="3259150"/>
            <a:ext cx="1920899" cy="480087"/>
            <a:chOff x="504054" y="0"/>
            <a:chExt cx="3528304" cy="480087"/>
          </a:xfrm>
        </p:grpSpPr>
        <p:sp>
          <p:nvSpPr>
            <p:cNvPr id="12" name="Rounded Rectangle 11"/>
            <p:cNvSpPr/>
            <p:nvPr/>
          </p:nvSpPr>
          <p:spPr>
            <a:xfrm>
              <a:off x="504054" y="0"/>
              <a:ext cx="3528304" cy="480087"/>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3" name="Rounded Rectangle 4"/>
            <p:cNvSpPr txBox="1"/>
            <p:nvPr/>
          </p:nvSpPr>
          <p:spPr>
            <a:xfrm>
              <a:off x="539111" y="23435"/>
              <a:ext cx="3481432" cy="433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9305" tIns="91440" rIns="299305" bIns="91440" numCol="1" spcCol="1270" anchor="ctr" anchorCtr="0">
              <a:noAutofit/>
            </a:bodyPr>
            <a:lstStyle/>
            <a:p>
              <a:pPr lvl="0" algn="l" defTabSz="800100">
                <a:lnSpc>
                  <a:spcPct val="90000"/>
                </a:lnSpc>
                <a:spcBef>
                  <a:spcPct val="0"/>
                </a:spcBef>
                <a:spcAft>
                  <a:spcPct val="35000"/>
                </a:spcAft>
              </a:pPr>
              <a:r>
                <a:rPr lang="en-US" dirty="0" smtClean="0"/>
                <a:t>Type of travel</a:t>
              </a:r>
              <a:endParaRPr lang="en-US" sz="1800" kern="1200" dirty="0">
                <a:latin typeface="+mn-lt"/>
              </a:endParaRPr>
            </a:p>
          </p:txBody>
        </p:sp>
      </p:grpSp>
      <p:grpSp>
        <p:nvGrpSpPr>
          <p:cNvPr id="14" name="Group 13"/>
          <p:cNvGrpSpPr/>
          <p:nvPr/>
        </p:nvGrpSpPr>
        <p:grpSpPr>
          <a:xfrm>
            <a:off x="215673" y="5205937"/>
            <a:ext cx="1154015" cy="1652063"/>
            <a:chOff x="4826" y="1365687"/>
            <a:chExt cx="1154016" cy="1689628"/>
          </a:xfrm>
          <a:scene3d>
            <a:camera prst="orthographicFront"/>
            <a:lightRig rig="chilly" dir="t"/>
          </a:scene3d>
        </p:grpSpPr>
        <p:sp>
          <p:nvSpPr>
            <p:cNvPr id="15" name="Chevron 14"/>
            <p:cNvSpPr/>
            <p:nvPr/>
          </p:nvSpPr>
          <p:spPr>
            <a:xfrm rot="5400000">
              <a:off x="-262980" y="1633493"/>
              <a:ext cx="1689628" cy="1154016"/>
            </a:xfrm>
            <a:prstGeom prst="chevron">
              <a:avLst/>
            </a:prstGeom>
            <a:sp3d prstMaterial="translucentPowder">
              <a:bevelT w="127000" h="25400" prst="relaxedInset"/>
            </a:sp3d>
          </p:spPr>
          <p:style>
            <a:lnRef idx="0">
              <a:schemeClr val="accent3">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sp>
        <p:sp>
          <p:nvSpPr>
            <p:cNvPr id="16" name="Chevron 4"/>
            <p:cNvSpPr txBox="1"/>
            <p:nvPr/>
          </p:nvSpPr>
          <p:spPr>
            <a:xfrm>
              <a:off x="4826" y="1942695"/>
              <a:ext cx="1154016" cy="53561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548640" rIns="0" bIns="0" numCol="1" spcCol="1270" anchor="b" anchorCtr="0">
              <a:noAutofit/>
            </a:bodyPr>
            <a:lstStyle/>
            <a:p>
              <a:pPr lvl="0" algn="ctr" defTabSz="800100">
                <a:lnSpc>
                  <a:spcPct val="90000"/>
                </a:lnSpc>
                <a:spcBef>
                  <a:spcPct val="0"/>
                </a:spcBef>
                <a:spcAft>
                  <a:spcPct val="35000"/>
                </a:spcAft>
              </a:pPr>
              <a:r>
                <a:rPr lang="en-US" sz="1800" b="1" kern="1200" dirty="0" smtClean="0">
                  <a:latin typeface="+mn-lt"/>
                </a:rPr>
                <a:t>Overall services</a:t>
              </a:r>
              <a:endParaRPr lang="en-US" sz="1800" b="1" kern="1200" dirty="0">
                <a:latin typeface="+mn-lt"/>
              </a:endParaRPr>
            </a:p>
          </p:txBody>
        </p:sp>
      </p:grpSp>
      <p:grpSp>
        <p:nvGrpSpPr>
          <p:cNvPr id="17" name="Group 16"/>
          <p:cNvGrpSpPr/>
          <p:nvPr/>
        </p:nvGrpSpPr>
        <p:grpSpPr>
          <a:xfrm>
            <a:off x="1433862" y="5285183"/>
            <a:ext cx="10803225" cy="969867"/>
            <a:chOff x="1152156" y="1440155"/>
            <a:chExt cx="9366649" cy="969867"/>
          </a:xfrm>
          <a:scene3d>
            <a:camera prst="orthographicFront"/>
            <a:lightRig rig="threePt" dir="t">
              <a:rot lat="0" lon="0" rev="7500000"/>
            </a:lightRig>
          </a:scene3d>
        </p:grpSpPr>
        <p:sp>
          <p:nvSpPr>
            <p:cNvPr id="18" name="Round Same Side Corner Rectangle 17"/>
            <p:cNvSpPr/>
            <p:nvPr/>
          </p:nvSpPr>
          <p:spPr>
            <a:xfrm rot="5400000">
              <a:off x="5350547" y="-2758236"/>
              <a:ext cx="969867" cy="9366649"/>
            </a:xfrm>
            <a:prstGeom prst="round2SameRect">
              <a:avLst/>
            </a:prstGeom>
            <a:gradFill flip="none" rotWithShape="1">
              <a:gsLst>
                <a:gs pos="0">
                  <a:schemeClr val="tx1">
                    <a:alpha val="0"/>
                  </a:schemeClr>
                </a:gs>
                <a:gs pos="100000">
                  <a:schemeClr val="tx1">
                    <a:alpha val="55000"/>
                  </a:schemeClr>
                </a:gs>
              </a:gsLst>
              <a:lin ang="5400000" scaled="1"/>
              <a:tileRect/>
            </a:gradFill>
            <a:ln>
              <a:gradFill>
                <a:gsLst>
                  <a:gs pos="0">
                    <a:schemeClr val="accent3">
                      <a:alpha val="0"/>
                    </a:schemeClr>
                  </a:gs>
                  <a:gs pos="100000">
                    <a:schemeClr val="accent3"/>
                  </a:gs>
                </a:gsLst>
                <a:lin ang="5400000" scaled="0"/>
              </a:gradFill>
            </a:ln>
            <a:effectLst/>
            <a:sp3d extrusionH="190500" prstMaterial="dkEdge">
              <a:contourClr>
                <a:schemeClr val="bg1"/>
              </a:contourClr>
            </a:sp3d>
          </p:spPr>
          <p:style>
            <a:lnRef idx="1">
              <a:scrgbClr r="0" g="0" b="0"/>
            </a:lnRef>
            <a:fillRef idx="1">
              <a:scrgbClr r="0" g="0" b="0"/>
            </a:fillRef>
            <a:effectRef idx="2">
              <a:scrgbClr r="0" g="0" b="0"/>
            </a:effectRef>
            <a:fontRef idx="minor">
              <a:schemeClr val="dk1">
                <a:hueOff val="0"/>
                <a:satOff val="0"/>
                <a:lumOff val="0"/>
                <a:alphaOff val="0"/>
              </a:schemeClr>
            </a:fontRef>
          </p:style>
        </p:sp>
        <p:sp>
          <p:nvSpPr>
            <p:cNvPr id="19" name="Round Same Side Corner Rectangle 4"/>
            <p:cNvSpPr txBox="1"/>
            <p:nvPr/>
          </p:nvSpPr>
          <p:spPr>
            <a:xfrm>
              <a:off x="1152157" y="1487499"/>
              <a:ext cx="9319304" cy="875177"/>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3792" tIns="10160" rIns="10160" bIns="10160" numCol="1" spcCol="1270" anchor="ctr" anchorCtr="0">
              <a:noAutofit/>
            </a:bodyPr>
            <a:lstStyle/>
            <a:p>
              <a:pPr marL="171450" lvl="1" indent="-171450" algn="l" defTabSz="711200">
                <a:lnSpc>
                  <a:spcPct val="100000"/>
                </a:lnSpc>
                <a:spcBef>
                  <a:spcPct val="0"/>
                </a:spcBef>
                <a:spcAft>
                  <a:spcPct val="15000"/>
                </a:spcAft>
                <a:buChar char="••"/>
              </a:pPr>
              <a:r>
                <a:rPr lang="en-US" sz="1600" kern="1200" dirty="0" smtClean="0">
                  <a:solidFill>
                    <a:schemeClr val="bg1"/>
                  </a:solidFill>
                </a:rPr>
                <a:t>The</a:t>
              </a:r>
              <a:r>
                <a:rPr lang="en-US" sz="1600" kern="1200" baseline="0" dirty="0" smtClean="0">
                  <a:solidFill>
                    <a:schemeClr val="bg1"/>
                  </a:solidFill>
                </a:rPr>
                <a:t> online boarding systems seems to be a major area of dissatisfaction among the passengers </a:t>
              </a:r>
              <a:endParaRPr lang="en-US" sz="1600" kern="1200" dirty="0">
                <a:solidFill>
                  <a:schemeClr val="bg1"/>
                </a:solidFill>
              </a:endParaRPr>
            </a:p>
            <a:p>
              <a:pPr marL="171450" lvl="1" indent="-171450" algn="l" defTabSz="711200">
                <a:lnSpc>
                  <a:spcPct val="100000"/>
                </a:lnSpc>
                <a:spcBef>
                  <a:spcPct val="0"/>
                </a:spcBef>
                <a:spcAft>
                  <a:spcPct val="15000"/>
                </a:spcAft>
                <a:buChar char="••"/>
              </a:pPr>
              <a:r>
                <a:rPr lang="en-US" sz="1600" kern="1200" dirty="0" smtClean="0">
                  <a:solidFill>
                    <a:schemeClr val="bg1"/>
                  </a:solidFill>
                </a:rPr>
                <a:t>Most of them are not satisfied with the online flight-booking procedure.</a:t>
              </a:r>
              <a:endParaRPr lang="en-US" sz="1600" kern="1200" dirty="0">
                <a:solidFill>
                  <a:schemeClr val="bg1"/>
                </a:solidFill>
              </a:endParaRPr>
            </a:p>
            <a:p>
              <a:pPr marL="171450" lvl="1" indent="-171450" algn="l" defTabSz="711200">
                <a:lnSpc>
                  <a:spcPct val="100000"/>
                </a:lnSpc>
                <a:spcBef>
                  <a:spcPct val="0"/>
                </a:spcBef>
                <a:spcAft>
                  <a:spcPct val="15000"/>
                </a:spcAft>
                <a:buChar char="••"/>
              </a:pPr>
              <a:r>
                <a:rPr lang="en-US" sz="1600" kern="1200" dirty="0" smtClean="0">
                  <a:solidFill>
                    <a:schemeClr val="bg1"/>
                  </a:solidFill>
                </a:rPr>
                <a:t>The overall dissatisfaction is also caused by bad service of in-flight Wi-Fi</a:t>
              </a:r>
              <a:r>
                <a:rPr lang="en-US" sz="1600" kern="1200" dirty="0" smtClean="0">
                  <a:solidFill>
                    <a:schemeClr val="bg1"/>
                  </a:solidFill>
                  <a:latin typeface="Franklin Gothic Book" pitchFamily="34" charset="0"/>
                </a:rPr>
                <a:t>.</a:t>
              </a:r>
              <a:endParaRPr lang="en-US" sz="1600" kern="1200" dirty="0">
                <a:solidFill>
                  <a:schemeClr val="bg1"/>
                </a:solidFill>
                <a:latin typeface="Franklin Gothic Book" pitchFamily="34" charset="0"/>
              </a:endParaRPr>
            </a:p>
          </p:txBody>
        </p:sp>
      </p:grpSp>
      <p:grpSp>
        <p:nvGrpSpPr>
          <p:cNvPr id="20" name="Group 19"/>
          <p:cNvGrpSpPr/>
          <p:nvPr/>
        </p:nvGrpSpPr>
        <p:grpSpPr>
          <a:xfrm>
            <a:off x="209312" y="3972111"/>
            <a:ext cx="1224549" cy="1600066"/>
            <a:chOff x="11219" y="2953798"/>
            <a:chExt cx="1160377" cy="1492103"/>
          </a:xfrm>
          <a:scene3d>
            <a:camera prst="orthographicFront"/>
            <a:lightRig rig="chilly" dir="t"/>
          </a:scene3d>
        </p:grpSpPr>
        <p:sp>
          <p:nvSpPr>
            <p:cNvPr id="21" name="Chevron 20"/>
            <p:cNvSpPr/>
            <p:nvPr/>
          </p:nvSpPr>
          <p:spPr>
            <a:xfrm rot="5400000">
              <a:off x="-154644" y="3119661"/>
              <a:ext cx="1492103" cy="1160377"/>
            </a:xfrm>
            <a:prstGeom prst="chevron">
              <a:avLst/>
            </a:prstGeom>
            <a:sp3d prstMaterial="translucentPowder">
              <a:bevelT w="127000" h="25400" prst="relaxedInset"/>
            </a:sp3d>
          </p:spPr>
          <p:style>
            <a:lnRef idx="0">
              <a:schemeClr val="accent4">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22" name="Chevron 4"/>
            <p:cNvSpPr txBox="1"/>
            <p:nvPr/>
          </p:nvSpPr>
          <p:spPr>
            <a:xfrm>
              <a:off x="11219" y="3518597"/>
              <a:ext cx="1160377" cy="33172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548640" rIns="0" bIns="0" numCol="1" spcCol="1270" anchor="b" anchorCtr="0">
              <a:noAutofit/>
            </a:bodyPr>
            <a:lstStyle/>
            <a:p>
              <a:pPr lvl="0" algn="ctr" defTabSz="800100">
                <a:lnSpc>
                  <a:spcPct val="90000"/>
                </a:lnSpc>
                <a:spcBef>
                  <a:spcPct val="0"/>
                </a:spcBef>
                <a:spcAft>
                  <a:spcPct val="35000"/>
                </a:spcAft>
              </a:pPr>
              <a:r>
                <a:rPr lang="en-US" sz="1800" b="1" kern="1200" dirty="0" smtClean="0">
                  <a:latin typeface="+mn-lt"/>
                </a:rPr>
                <a:t>Passenger details</a:t>
              </a:r>
              <a:endParaRPr lang="en-US" sz="1800" b="1" kern="1200" dirty="0">
                <a:latin typeface="+mn-lt"/>
              </a:endParaRPr>
            </a:p>
          </p:txBody>
        </p:sp>
      </p:grpSp>
      <p:grpSp>
        <p:nvGrpSpPr>
          <p:cNvPr id="23" name="Group 22"/>
          <p:cNvGrpSpPr/>
          <p:nvPr/>
        </p:nvGrpSpPr>
        <p:grpSpPr>
          <a:xfrm>
            <a:off x="1433862" y="3973583"/>
            <a:ext cx="9390435" cy="969867"/>
            <a:chOff x="1152137" y="2952326"/>
            <a:chExt cx="9390435" cy="969867"/>
          </a:xfrm>
          <a:scene3d>
            <a:camera prst="orthographicFront"/>
            <a:lightRig rig="threePt" dir="t">
              <a:rot lat="0" lon="0" rev="7500000"/>
            </a:lightRig>
          </a:scene3d>
        </p:grpSpPr>
        <p:sp>
          <p:nvSpPr>
            <p:cNvPr id="24" name="Round Same Side Corner Rectangle 23"/>
            <p:cNvSpPr/>
            <p:nvPr/>
          </p:nvSpPr>
          <p:spPr>
            <a:xfrm rot="5400000">
              <a:off x="5362421" y="-1257958"/>
              <a:ext cx="969867" cy="9390435"/>
            </a:xfrm>
            <a:prstGeom prst="round2SameRect">
              <a:avLst/>
            </a:prstGeom>
            <a:gradFill flip="none" rotWithShape="1">
              <a:gsLst>
                <a:gs pos="0">
                  <a:schemeClr val="tx1">
                    <a:alpha val="0"/>
                  </a:schemeClr>
                </a:gs>
                <a:gs pos="100000">
                  <a:schemeClr val="tx1">
                    <a:alpha val="55000"/>
                  </a:schemeClr>
                </a:gs>
              </a:gsLst>
              <a:lin ang="5400000" scaled="1"/>
              <a:tileRect/>
            </a:gradFill>
            <a:ln>
              <a:gradFill>
                <a:gsLst>
                  <a:gs pos="0">
                    <a:schemeClr val="accent4">
                      <a:alpha val="0"/>
                    </a:schemeClr>
                  </a:gs>
                  <a:gs pos="100000">
                    <a:schemeClr val="accent4"/>
                  </a:gs>
                </a:gsLst>
                <a:lin ang="5400000" scaled="0"/>
              </a:gradFill>
            </a:ln>
            <a:effectLst/>
            <a:sp3d extrusionH="190500" prstMaterial="dkEdge">
              <a:contourClr>
                <a:schemeClr val="bg1"/>
              </a:contourClr>
            </a:sp3d>
          </p:spPr>
          <p:style>
            <a:lnRef idx="1">
              <a:scrgbClr r="0" g="0" b="0"/>
            </a:lnRef>
            <a:fillRef idx="1">
              <a:scrgbClr r="0" g="0" b="0"/>
            </a:fillRef>
            <a:effectRef idx="2">
              <a:scrgbClr r="0" g="0" b="0"/>
            </a:effectRef>
            <a:fontRef idx="minor">
              <a:schemeClr val="dk1">
                <a:hueOff val="0"/>
                <a:satOff val="0"/>
                <a:lumOff val="0"/>
                <a:alphaOff val="0"/>
              </a:schemeClr>
            </a:fontRef>
          </p:style>
        </p:sp>
        <p:sp>
          <p:nvSpPr>
            <p:cNvPr id="25" name="Round Same Side Corner Rectangle 4"/>
            <p:cNvSpPr txBox="1"/>
            <p:nvPr/>
          </p:nvSpPr>
          <p:spPr>
            <a:xfrm>
              <a:off x="1152138" y="2999671"/>
              <a:ext cx="9343090" cy="810326"/>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3792" tIns="10160" rIns="10160" bIns="10160" numCol="1" spcCol="1270" anchor="ctr" anchorCtr="0">
              <a:noAutofit/>
            </a:bodyPr>
            <a:lstStyle/>
            <a:p>
              <a:pPr marL="171450" lvl="1" indent="-171450" algn="l" defTabSz="711200">
                <a:lnSpc>
                  <a:spcPct val="100000"/>
                </a:lnSpc>
                <a:spcBef>
                  <a:spcPct val="0"/>
                </a:spcBef>
                <a:spcAft>
                  <a:spcPct val="15000"/>
                </a:spcAft>
                <a:buChar char="••"/>
              </a:pPr>
              <a:r>
                <a:rPr lang="en-US" sz="1600" kern="1200" dirty="0" smtClean="0">
                  <a:solidFill>
                    <a:schemeClr val="bg1"/>
                  </a:solidFill>
                  <a:latin typeface="+mn-lt"/>
                </a:rPr>
                <a:t>The</a:t>
              </a:r>
              <a:r>
                <a:rPr lang="en-US" sz="1600" kern="1200" baseline="0" dirty="0" smtClean="0">
                  <a:solidFill>
                    <a:schemeClr val="bg1"/>
                  </a:solidFill>
                  <a:latin typeface="+mn-lt"/>
                </a:rPr>
                <a:t> dissatisfaction among the female</a:t>
              </a:r>
              <a:r>
                <a:rPr lang="en-US" sz="1600" kern="1200" dirty="0" smtClean="0">
                  <a:solidFill>
                    <a:schemeClr val="bg1"/>
                  </a:solidFill>
                  <a:latin typeface="+mn-lt"/>
                </a:rPr>
                <a:t> passengers</a:t>
              </a:r>
              <a:r>
                <a:rPr lang="en-US" sz="1600" kern="1200" baseline="0" dirty="0" smtClean="0">
                  <a:solidFill>
                    <a:schemeClr val="bg1"/>
                  </a:solidFill>
                  <a:latin typeface="+mn-lt"/>
                </a:rPr>
                <a:t> is more than that of male passengers</a:t>
              </a:r>
              <a:endParaRPr lang="en-US" sz="1600" kern="1200" dirty="0">
                <a:solidFill>
                  <a:schemeClr val="bg1"/>
                </a:solidFill>
                <a:latin typeface="+mn-lt"/>
              </a:endParaRPr>
            </a:p>
            <a:p>
              <a:pPr marL="171450" lvl="1" indent="-171450" algn="l" defTabSz="711200">
                <a:lnSpc>
                  <a:spcPct val="100000"/>
                </a:lnSpc>
                <a:spcBef>
                  <a:spcPct val="0"/>
                </a:spcBef>
                <a:spcAft>
                  <a:spcPct val="15000"/>
                </a:spcAft>
                <a:buChar char="••"/>
              </a:pPr>
              <a:r>
                <a:rPr lang="en-US" sz="1600" kern="1200" dirty="0" smtClean="0">
                  <a:solidFill>
                    <a:schemeClr val="bg1"/>
                  </a:solidFill>
                  <a:latin typeface="+mn-lt"/>
                </a:rPr>
                <a:t> The passengers travelling in economy class and those with personal purpose of travel are getting relatively more dissatisfied</a:t>
              </a:r>
              <a:endParaRPr lang="en-US" sz="1600" kern="1200" dirty="0">
                <a:solidFill>
                  <a:schemeClr val="bg1"/>
                </a:solidFill>
                <a:latin typeface="+mn-lt"/>
              </a:endParaRPr>
            </a:p>
          </p:txBody>
        </p:sp>
      </p:grpSp>
    </p:spTree>
    <p:extLst>
      <p:ext uri="{BB962C8B-B14F-4D97-AF65-F5344CB8AC3E}">
        <p14:creationId xmlns:p14="http://schemas.microsoft.com/office/powerpoint/2010/main" val="20154437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24763" y="0"/>
            <a:ext cx="10774616" cy="646331"/>
          </a:xfrm>
          <a:prstGeom prst="rect">
            <a:avLst/>
          </a:prstGeom>
        </p:spPr>
        <p:txBody>
          <a:bodyPr wrap="none">
            <a:spAutoFit/>
          </a:bodyPr>
          <a:lstStyle/>
          <a:p>
            <a:r>
              <a:rPr lang="en-IN" sz="3600" b="1" dirty="0">
                <a:solidFill>
                  <a:schemeClr val="bg1"/>
                </a:solidFill>
              </a:rPr>
              <a:t>Exploratory Data Analysis (EDA) of </a:t>
            </a:r>
            <a:r>
              <a:rPr lang="en-IN" sz="3600" b="1" dirty="0" smtClean="0">
                <a:solidFill>
                  <a:schemeClr val="bg1"/>
                </a:solidFill>
              </a:rPr>
              <a:t>continuous features </a:t>
            </a:r>
            <a:endParaRPr lang="en-IN" sz="3600" dirty="0"/>
          </a:p>
        </p:txBody>
      </p:sp>
      <p:sp>
        <p:nvSpPr>
          <p:cNvPr id="3" name="Rectangle 2"/>
          <p:cNvSpPr/>
          <p:nvPr/>
        </p:nvSpPr>
        <p:spPr>
          <a:xfrm>
            <a:off x="96982" y="986273"/>
            <a:ext cx="12192000" cy="646331"/>
          </a:xfrm>
          <a:prstGeom prst="rect">
            <a:avLst/>
          </a:prstGeom>
        </p:spPr>
        <p:txBody>
          <a:bodyPr wrap="square">
            <a:spAutoFit/>
          </a:bodyPr>
          <a:lstStyle/>
          <a:p>
            <a:pPr marL="285750" indent="-285750">
              <a:buFont typeface="Wingdings" panose="05000000000000000000" pitchFamily="2" charset="2"/>
              <a:buChar char="§"/>
            </a:pPr>
            <a:r>
              <a:rPr lang="en-IN" dirty="0">
                <a:solidFill>
                  <a:schemeClr val="bg1"/>
                </a:solidFill>
              </a:rPr>
              <a:t>The Exploratory data analysis of the </a:t>
            </a:r>
            <a:r>
              <a:rPr lang="en-IN" dirty="0" smtClean="0">
                <a:solidFill>
                  <a:schemeClr val="bg1"/>
                </a:solidFill>
              </a:rPr>
              <a:t>continuous </a:t>
            </a:r>
            <a:r>
              <a:rPr lang="en-IN" dirty="0">
                <a:solidFill>
                  <a:schemeClr val="bg1"/>
                </a:solidFill>
              </a:rPr>
              <a:t>features of the dataset </a:t>
            </a:r>
            <a:r>
              <a:rPr lang="en-IN" dirty="0" smtClean="0">
                <a:solidFill>
                  <a:schemeClr val="bg1"/>
                </a:solidFill>
              </a:rPr>
              <a:t>which are “Flight Distance”, “Arrival Delay in Minutes” &amp; “Departure Delay in Minutes”, is performed with the help of Boxplots and histograms representing each feature </a:t>
            </a: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3855" y="1645023"/>
            <a:ext cx="2545879" cy="224499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0391" y="1663045"/>
            <a:ext cx="2605566" cy="222624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260" y="1656846"/>
            <a:ext cx="2605566" cy="2236636"/>
          </a:xfrm>
          <a:prstGeom prst="rect">
            <a:avLst/>
          </a:prstGeom>
        </p:spPr>
      </p:pic>
      <p:grpSp>
        <p:nvGrpSpPr>
          <p:cNvPr id="8" name="Group 7"/>
          <p:cNvGrpSpPr/>
          <p:nvPr/>
        </p:nvGrpSpPr>
        <p:grpSpPr>
          <a:xfrm>
            <a:off x="4485251" y="3896947"/>
            <a:ext cx="1671252" cy="425669"/>
            <a:chOff x="504054" y="0"/>
            <a:chExt cx="3528304" cy="480087"/>
          </a:xfrm>
        </p:grpSpPr>
        <p:sp>
          <p:nvSpPr>
            <p:cNvPr id="9" name="Rounded Rectangle 8"/>
            <p:cNvSpPr/>
            <p:nvPr/>
          </p:nvSpPr>
          <p:spPr>
            <a:xfrm>
              <a:off x="504054" y="0"/>
              <a:ext cx="3528304" cy="480087"/>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0" name="Rounded Rectangle 4"/>
            <p:cNvSpPr txBox="1"/>
            <p:nvPr/>
          </p:nvSpPr>
          <p:spPr>
            <a:xfrm>
              <a:off x="539111" y="23435"/>
              <a:ext cx="3481432" cy="433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9305" tIns="91440" rIns="299305" bIns="91440" numCol="1" spcCol="1270" anchor="ctr" anchorCtr="0">
              <a:noAutofit/>
            </a:bodyPr>
            <a:lstStyle/>
            <a:p>
              <a:pPr lvl="0" algn="l" defTabSz="800100">
                <a:lnSpc>
                  <a:spcPct val="90000"/>
                </a:lnSpc>
                <a:spcBef>
                  <a:spcPct val="0"/>
                </a:spcBef>
                <a:spcAft>
                  <a:spcPct val="35000"/>
                </a:spcAft>
              </a:pPr>
              <a:r>
                <a:rPr lang="en-US" sz="1400" dirty="0" smtClean="0"/>
                <a:t>Flight distance</a:t>
              </a:r>
              <a:endParaRPr lang="en-US" sz="1400" kern="1200" dirty="0"/>
            </a:p>
          </p:txBody>
        </p:sp>
      </p:grpSp>
      <p:grpSp>
        <p:nvGrpSpPr>
          <p:cNvPr id="11" name="Group 10"/>
          <p:cNvGrpSpPr/>
          <p:nvPr/>
        </p:nvGrpSpPr>
        <p:grpSpPr>
          <a:xfrm>
            <a:off x="492016" y="3876167"/>
            <a:ext cx="1671252" cy="425669"/>
            <a:chOff x="504054" y="0"/>
            <a:chExt cx="3528304" cy="480087"/>
          </a:xfrm>
        </p:grpSpPr>
        <p:sp>
          <p:nvSpPr>
            <p:cNvPr id="12" name="Rounded Rectangle 11"/>
            <p:cNvSpPr/>
            <p:nvPr/>
          </p:nvSpPr>
          <p:spPr>
            <a:xfrm>
              <a:off x="504054" y="0"/>
              <a:ext cx="3528304" cy="480087"/>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3" name="Rounded Rectangle 4"/>
            <p:cNvSpPr txBox="1"/>
            <p:nvPr/>
          </p:nvSpPr>
          <p:spPr>
            <a:xfrm>
              <a:off x="539111" y="23435"/>
              <a:ext cx="3481432" cy="433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9305" tIns="91440" rIns="299305" bIns="91440" numCol="1" spcCol="1270" anchor="ctr" anchorCtr="0">
              <a:noAutofit/>
            </a:bodyPr>
            <a:lstStyle/>
            <a:p>
              <a:pPr lvl="0" algn="l" defTabSz="800100">
                <a:lnSpc>
                  <a:spcPct val="90000"/>
                </a:lnSpc>
                <a:spcBef>
                  <a:spcPct val="0"/>
                </a:spcBef>
                <a:spcAft>
                  <a:spcPct val="35000"/>
                </a:spcAft>
              </a:pPr>
              <a:r>
                <a:rPr lang="en-US" sz="1400" dirty="0" smtClean="0"/>
                <a:t>Departure delay (Mins)</a:t>
              </a:r>
            </a:p>
          </p:txBody>
        </p:sp>
      </p:grpSp>
      <p:grpSp>
        <p:nvGrpSpPr>
          <p:cNvPr id="14" name="Group 13"/>
          <p:cNvGrpSpPr/>
          <p:nvPr/>
        </p:nvGrpSpPr>
        <p:grpSpPr>
          <a:xfrm>
            <a:off x="2458986" y="3910070"/>
            <a:ext cx="1671252" cy="425669"/>
            <a:chOff x="504054" y="0"/>
            <a:chExt cx="3528304" cy="480087"/>
          </a:xfrm>
        </p:grpSpPr>
        <p:sp>
          <p:nvSpPr>
            <p:cNvPr id="15" name="Rounded Rectangle 14"/>
            <p:cNvSpPr/>
            <p:nvPr/>
          </p:nvSpPr>
          <p:spPr>
            <a:xfrm>
              <a:off x="504054" y="0"/>
              <a:ext cx="3528304" cy="480087"/>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6" name="Rounded Rectangle 4"/>
            <p:cNvSpPr txBox="1"/>
            <p:nvPr/>
          </p:nvSpPr>
          <p:spPr>
            <a:xfrm>
              <a:off x="539111" y="23435"/>
              <a:ext cx="3481432" cy="433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9305" tIns="91440" rIns="299305" bIns="91440" numCol="1" spcCol="1270" anchor="ctr" anchorCtr="0">
              <a:noAutofit/>
            </a:bodyPr>
            <a:lstStyle/>
            <a:p>
              <a:pPr lvl="0" algn="l" defTabSz="800100">
                <a:lnSpc>
                  <a:spcPct val="90000"/>
                </a:lnSpc>
                <a:spcBef>
                  <a:spcPct val="0"/>
                </a:spcBef>
                <a:spcAft>
                  <a:spcPct val="35000"/>
                </a:spcAft>
              </a:pPr>
              <a:r>
                <a:rPr lang="en-US" sz="1400" dirty="0" smtClean="0"/>
                <a:t>Arrival Delay (Mins)</a:t>
              </a:r>
              <a:endParaRPr lang="en-US" sz="1400" kern="1200" dirty="0"/>
            </a:p>
          </p:txBody>
        </p:sp>
      </p:gr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93619" y="4515571"/>
            <a:ext cx="2218452" cy="2015974"/>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700" y="4417787"/>
            <a:ext cx="2384446" cy="2415242"/>
          </a:xfrm>
          <a:prstGeom prst="rect">
            <a:avLst/>
          </a:prstGeom>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20391" y="4421979"/>
            <a:ext cx="2491826" cy="2415242"/>
          </a:xfrm>
          <a:prstGeom prst="rect">
            <a:avLst/>
          </a:prstGeom>
        </p:spPr>
      </p:pic>
      <p:grpSp>
        <p:nvGrpSpPr>
          <p:cNvPr id="24" name="Group 23"/>
          <p:cNvGrpSpPr/>
          <p:nvPr/>
        </p:nvGrpSpPr>
        <p:grpSpPr>
          <a:xfrm>
            <a:off x="6438908" y="1736254"/>
            <a:ext cx="5623560" cy="1879782"/>
            <a:chOff x="312080" y="2585799"/>
            <a:chExt cx="5623560" cy="1757362"/>
          </a:xfrm>
          <a:solidFill>
            <a:srgbClr val="C00000"/>
          </a:solidFill>
          <a:scene3d>
            <a:camera prst="orthographicFront">
              <a:rot lat="0" lon="0" rev="0"/>
            </a:camera>
            <a:lightRig rig="contrasting" dir="t">
              <a:rot lat="0" lon="0" rev="1200000"/>
            </a:lightRig>
          </a:scene3d>
        </p:grpSpPr>
        <p:sp>
          <p:nvSpPr>
            <p:cNvPr id="25" name="Rectangle 24"/>
            <p:cNvSpPr/>
            <p:nvPr/>
          </p:nvSpPr>
          <p:spPr>
            <a:xfrm>
              <a:off x="312080" y="2585799"/>
              <a:ext cx="5623560" cy="1757362"/>
            </a:xfrm>
            <a:prstGeom prst="rect">
              <a:avLst/>
            </a:prstGeom>
            <a:grpFill/>
            <a:sp3d contourW="19050" prstMaterial="metal">
              <a:bevelT w="88900" h="203200"/>
              <a:bevelB w="165100" h="254000"/>
            </a:sp3d>
          </p:spPr>
          <p:style>
            <a:lnRef idx="0">
              <a:schemeClr val="accent1">
                <a:hueOff val="0"/>
                <a:satOff val="0"/>
                <a:lumOff val="0"/>
                <a:alphaOff val="0"/>
              </a:schemeClr>
            </a:lnRef>
            <a:fillRef idx="1">
              <a:schemeClr val="lt1">
                <a:alpha val="40000"/>
                <a:hueOff val="0"/>
                <a:satOff val="0"/>
                <a:lumOff val="0"/>
                <a:alphaOff val="0"/>
              </a:schemeClr>
            </a:fillRef>
            <a:effectRef idx="1">
              <a:schemeClr val="lt1">
                <a:alpha val="40000"/>
                <a:hueOff val="0"/>
                <a:satOff val="0"/>
                <a:lumOff val="0"/>
                <a:alphaOff val="0"/>
              </a:schemeClr>
            </a:effectRef>
            <a:fontRef idx="minor">
              <a:schemeClr val="dk1">
                <a:hueOff val="0"/>
                <a:satOff val="0"/>
                <a:lumOff val="0"/>
                <a:alphaOff val="0"/>
              </a:schemeClr>
            </a:fontRef>
          </p:style>
        </p:sp>
        <p:sp>
          <p:nvSpPr>
            <p:cNvPr id="26" name="TextBox 25"/>
            <p:cNvSpPr txBox="1"/>
            <p:nvPr/>
          </p:nvSpPr>
          <p:spPr>
            <a:xfrm>
              <a:off x="312080" y="2585799"/>
              <a:ext cx="5623560" cy="1757362"/>
            </a:xfrm>
            <a:prstGeom prst="rect">
              <a:avLst/>
            </a:prstGeom>
            <a:grpFill/>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90320" tIns="102871" rIns="102871" bIns="102871" numCol="1" spcCol="1270" anchor="t" anchorCtr="0">
              <a:noAutofit/>
            </a:bodyPr>
            <a:lstStyle/>
            <a:p>
              <a:pPr marL="0" marR="0" lvl="0" indent="0" algn="l" defTabSz="1200121" rtl="0" eaLnBrk="1" fontAlgn="auto" latinLnBrk="0" hangingPunct="1">
                <a:lnSpc>
                  <a:spcPct val="90000"/>
                </a:lnSpc>
                <a:spcBef>
                  <a:spcPct val="0"/>
                </a:spcBef>
                <a:spcAft>
                  <a:spcPct val="35000"/>
                </a:spcAft>
                <a:buClrTx/>
                <a:buSzTx/>
                <a:buFontTx/>
                <a:buNone/>
                <a:tabLst/>
                <a:defRPr/>
              </a:pPr>
              <a:endParaRPr kumimoji="0" lang="en-US" sz="27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endParaRPr>
            </a:p>
            <a:p>
              <a:pPr marL="228594" marR="0" lvl="1" indent="-228594" algn="l" defTabSz="933427" rtl="0" eaLnBrk="1" fontAlgn="auto" latinLnBrk="0" hangingPunct="1">
                <a:lnSpc>
                  <a:spcPct val="90000"/>
                </a:lnSpc>
                <a:spcBef>
                  <a:spcPct val="0"/>
                </a:spcBef>
                <a:spcAft>
                  <a:spcPct val="15000"/>
                </a:spcAft>
                <a:buClrTx/>
                <a:buSzTx/>
                <a:buFontTx/>
                <a:buChar char="••"/>
                <a:tabLst/>
                <a:defRPr/>
              </a:pPr>
              <a:endParaRPr kumimoji="0" lang="en-US" sz="21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endParaRPr>
            </a:p>
          </p:txBody>
        </p:sp>
      </p:grpSp>
      <p:sp>
        <p:nvSpPr>
          <p:cNvPr id="27" name="TextBox 26"/>
          <p:cNvSpPr txBox="1"/>
          <p:nvPr/>
        </p:nvSpPr>
        <p:spPr>
          <a:xfrm>
            <a:off x="6568440" y="1979336"/>
            <a:ext cx="5494028" cy="1477328"/>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dirty="0" smtClean="0">
                <a:solidFill>
                  <a:prstClr val="white"/>
                </a:solidFill>
                <a:latin typeface="Calibri" panose="020F0502020204030204"/>
              </a:rPr>
              <a:t>The plot of histograms of the three features indicate that all the features are positively skewed, specially the variables “Arrival Delay in Minutes” &amp; “Departure Delay in Minutes”, which are extremely positively skewed</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8" name="Group 27"/>
          <p:cNvGrpSpPr/>
          <p:nvPr/>
        </p:nvGrpSpPr>
        <p:grpSpPr>
          <a:xfrm>
            <a:off x="6438908" y="4506968"/>
            <a:ext cx="5623560" cy="2015974"/>
            <a:chOff x="6490674" y="373475"/>
            <a:chExt cx="5623560" cy="1757362"/>
          </a:xfrm>
          <a:solidFill>
            <a:srgbClr val="7030A0"/>
          </a:solidFill>
          <a:scene3d>
            <a:camera prst="orthographicFront">
              <a:rot lat="0" lon="0" rev="0"/>
            </a:camera>
            <a:lightRig rig="contrasting" dir="t">
              <a:rot lat="0" lon="0" rev="1200000"/>
            </a:lightRig>
          </a:scene3d>
        </p:grpSpPr>
        <p:sp>
          <p:nvSpPr>
            <p:cNvPr id="29" name="Rectangle 28"/>
            <p:cNvSpPr/>
            <p:nvPr/>
          </p:nvSpPr>
          <p:spPr>
            <a:xfrm>
              <a:off x="6490674" y="373475"/>
              <a:ext cx="5623560" cy="1757362"/>
            </a:xfrm>
            <a:prstGeom prst="rect">
              <a:avLst/>
            </a:prstGeom>
            <a:grpFill/>
            <a:sp3d contourW="19050" prstMaterial="metal">
              <a:bevelT w="88900" h="203200"/>
              <a:bevelB w="165100" h="254000"/>
            </a:sp3d>
          </p:spPr>
          <p:style>
            <a:lnRef idx="0">
              <a:schemeClr val="accent1">
                <a:hueOff val="0"/>
                <a:satOff val="0"/>
                <a:lumOff val="0"/>
                <a:alphaOff val="0"/>
              </a:schemeClr>
            </a:lnRef>
            <a:fillRef idx="1">
              <a:schemeClr val="lt1">
                <a:alpha val="40000"/>
                <a:hueOff val="0"/>
                <a:satOff val="0"/>
                <a:lumOff val="0"/>
                <a:alphaOff val="0"/>
              </a:schemeClr>
            </a:fillRef>
            <a:effectRef idx="1">
              <a:schemeClr val="lt1">
                <a:alpha val="40000"/>
                <a:hueOff val="0"/>
                <a:satOff val="0"/>
                <a:lumOff val="0"/>
                <a:alphaOff val="0"/>
              </a:schemeClr>
            </a:effectRef>
            <a:fontRef idx="minor">
              <a:schemeClr val="dk1">
                <a:hueOff val="0"/>
                <a:satOff val="0"/>
                <a:lumOff val="0"/>
                <a:alphaOff val="0"/>
              </a:schemeClr>
            </a:fontRef>
          </p:style>
        </p:sp>
        <p:sp>
          <p:nvSpPr>
            <p:cNvPr id="30" name="TextBox 29"/>
            <p:cNvSpPr txBox="1"/>
            <p:nvPr/>
          </p:nvSpPr>
          <p:spPr>
            <a:xfrm>
              <a:off x="6490674" y="373475"/>
              <a:ext cx="5623560" cy="1757362"/>
            </a:xfrm>
            <a:prstGeom prst="rect">
              <a:avLst/>
            </a:prstGeom>
            <a:grpFill/>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90320" tIns="102871" rIns="102871" bIns="102871" numCol="1" spcCol="1270" anchor="t" anchorCtr="0">
              <a:noAutofit/>
            </a:bodyPr>
            <a:lstStyle/>
            <a:p>
              <a:pPr marL="0" marR="0" lvl="0" indent="0" algn="l" defTabSz="1200121" rtl="0" eaLnBrk="1" fontAlgn="auto" latinLnBrk="0" hangingPunct="1">
                <a:lnSpc>
                  <a:spcPct val="90000"/>
                </a:lnSpc>
                <a:spcBef>
                  <a:spcPct val="0"/>
                </a:spcBef>
                <a:spcAft>
                  <a:spcPct val="35000"/>
                </a:spcAft>
                <a:buClrTx/>
                <a:buSzTx/>
                <a:buFontTx/>
                <a:buNone/>
                <a:tabLst/>
                <a:defRPr/>
              </a:pPr>
              <a:endParaRPr kumimoji="0" lang="en-US" sz="27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endParaRPr>
            </a:p>
            <a:p>
              <a:pPr marL="228594" marR="0" lvl="1" indent="-228594" algn="l" defTabSz="933427" rtl="0" eaLnBrk="1" fontAlgn="auto" latinLnBrk="0" hangingPunct="1">
                <a:lnSpc>
                  <a:spcPct val="90000"/>
                </a:lnSpc>
                <a:spcBef>
                  <a:spcPct val="0"/>
                </a:spcBef>
                <a:spcAft>
                  <a:spcPct val="15000"/>
                </a:spcAft>
                <a:buClrTx/>
                <a:buSzTx/>
                <a:buFontTx/>
                <a:buChar char="••"/>
                <a:tabLst/>
                <a:defRPr/>
              </a:pPr>
              <a:endParaRPr kumimoji="0" lang="en-US" sz="21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endParaRPr>
            </a:p>
            <a:p>
              <a:pPr marL="228594" marR="0" lvl="1" indent="-228594" algn="l" defTabSz="933427" rtl="0" eaLnBrk="1" fontAlgn="auto" latinLnBrk="0" hangingPunct="1">
                <a:lnSpc>
                  <a:spcPct val="90000"/>
                </a:lnSpc>
                <a:spcBef>
                  <a:spcPct val="0"/>
                </a:spcBef>
                <a:spcAft>
                  <a:spcPct val="15000"/>
                </a:spcAft>
                <a:buClrTx/>
                <a:buSzTx/>
                <a:buFontTx/>
                <a:buChar char="••"/>
                <a:tabLst/>
                <a:defRPr/>
              </a:pPr>
              <a:endParaRPr kumimoji="0" lang="en-US" sz="21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endParaRPr>
            </a:p>
            <a:p>
              <a:pPr marL="228594" marR="0" lvl="1" indent="-228594" algn="l" defTabSz="933427" rtl="0" eaLnBrk="1" fontAlgn="auto" latinLnBrk="0" hangingPunct="1">
                <a:lnSpc>
                  <a:spcPct val="90000"/>
                </a:lnSpc>
                <a:spcBef>
                  <a:spcPct val="0"/>
                </a:spcBef>
                <a:spcAft>
                  <a:spcPct val="15000"/>
                </a:spcAft>
                <a:buClrTx/>
                <a:buSzTx/>
                <a:buFontTx/>
                <a:buChar char="••"/>
                <a:tabLst/>
                <a:defRPr/>
              </a:pPr>
              <a:endParaRPr kumimoji="0" lang="en-US" sz="21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endParaRPr>
            </a:p>
          </p:txBody>
        </p:sp>
      </p:grpSp>
      <p:sp>
        <p:nvSpPr>
          <p:cNvPr id="31" name="TextBox 30"/>
          <p:cNvSpPr txBox="1"/>
          <p:nvPr/>
        </p:nvSpPr>
        <p:spPr>
          <a:xfrm>
            <a:off x="6568440" y="4515571"/>
            <a:ext cx="5494028" cy="2308324"/>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dirty="0" smtClean="0">
                <a:solidFill>
                  <a:prstClr val="white"/>
                </a:solidFill>
                <a:latin typeface="Calibri" panose="020F0502020204030204"/>
              </a:rPr>
              <a:t>The boxplots of the features show the presence of few outliers in the column of “Flight Distance” and lots of outliers in case of features “Arrival Delay in Minutes” &amp; “Departure Delay in Minutes”.</a:t>
            </a:r>
            <a:endParaRPr lang="en-IN" sz="800" dirty="0" smtClean="0">
              <a:solidFill>
                <a:prstClr val="white"/>
              </a:solidFill>
              <a:latin typeface="Calibri" panose="020F0502020204030204"/>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dirty="0" smtClean="0">
              <a:solidFill>
                <a:prstClr val="white"/>
              </a:solidFill>
              <a:latin typeface="Calibri" panose="020F0502020204030204"/>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dirty="0" smtClean="0">
                <a:solidFill>
                  <a:prstClr val="white"/>
                </a:solidFill>
                <a:latin typeface="Calibri" panose="020F0502020204030204"/>
              </a:rPr>
              <a:t>On an average passengers are more dissatisfied while travelling in shorter distance flights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6186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37202"/>
          </a:xfrm>
        </p:spPr>
        <p:txBody>
          <a:bodyPr>
            <a:noAutofit/>
          </a:bodyPr>
          <a:lstStyle/>
          <a:p>
            <a:r>
              <a:rPr lang="en-IN" sz="3600" b="1" dirty="0" smtClean="0">
                <a:solidFill>
                  <a:schemeClr val="bg1"/>
                </a:solidFill>
              </a:rPr>
              <a:t>MODEL TO PREDICT CUSTOMER </a:t>
            </a:r>
            <a:r>
              <a:rPr lang="en-IN" sz="3600" b="1" dirty="0" smtClean="0">
                <a:solidFill>
                  <a:schemeClr val="bg1"/>
                </a:solidFill>
              </a:rPr>
              <a:t>SATISFACTION</a:t>
            </a:r>
            <a:br>
              <a:rPr lang="en-IN" sz="3600" b="1" dirty="0" smtClean="0">
                <a:solidFill>
                  <a:schemeClr val="bg1"/>
                </a:solidFill>
              </a:rPr>
            </a:br>
            <a:r>
              <a:rPr lang="en-IN" sz="2400" b="1" dirty="0" smtClean="0">
                <a:solidFill>
                  <a:schemeClr val="bg1"/>
                </a:solidFill>
              </a:rPr>
              <a:t>(USING DATA CLEANING TECHNIQUES OF 1</a:t>
            </a:r>
            <a:r>
              <a:rPr lang="en-IN" sz="2400" b="1" baseline="30000" dirty="0" smtClean="0">
                <a:solidFill>
                  <a:schemeClr val="bg1"/>
                </a:solidFill>
              </a:rPr>
              <a:t>st</a:t>
            </a:r>
            <a:r>
              <a:rPr lang="en-IN" sz="2400" b="1" dirty="0" smtClean="0">
                <a:solidFill>
                  <a:schemeClr val="bg1"/>
                </a:solidFill>
              </a:rPr>
              <a:t> APPROACH)</a:t>
            </a:r>
            <a:endParaRPr lang="en-IN" sz="2400" b="1" dirty="0">
              <a:solidFill>
                <a:schemeClr val="bg1"/>
              </a:solidFill>
            </a:endParaRPr>
          </a:p>
        </p:txBody>
      </p:sp>
      <p:sp>
        <p:nvSpPr>
          <p:cNvPr id="3" name="Content Placeholder 2"/>
          <p:cNvSpPr>
            <a:spLocks noGrp="1"/>
          </p:cNvSpPr>
          <p:nvPr>
            <p:ph idx="1"/>
          </p:nvPr>
        </p:nvSpPr>
        <p:spPr>
          <a:xfrm>
            <a:off x="0" y="1022400"/>
            <a:ext cx="12192000" cy="1472232"/>
          </a:xfrm>
        </p:spPr>
        <p:txBody>
          <a:bodyPr>
            <a:normAutofit fontScale="92500"/>
          </a:bodyPr>
          <a:lstStyle/>
          <a:p>
            <a:r>
              <a:rPr lang="en-IN" sz="1800" dirty="0" smtClean="0">
                <a:solidFill>
                  <a:schemeClr val="bg1"/>
                </a:solidFill>
              </a:rPr>
              <a:t>After suitable cleaning and feature scaling of the dataset, we are left with 129834 data points out of 129880 and with 22 columns, excluding “Customer ID”, as input features and the “satisfaction” column as predicted output.</a:t>
            </a:r>
          </a:p>
          <a:p>
            <a:r>
              <a:rPr lang="en-IN" sz="1800" dirty="0" smtClean="0">
                <a:solidFill>
                  <a:schemeClr val="bg1"/>
                </a:solidFill>
              </a:rPr>
              <a:t>After fitting all the Machine Learning models on the dataset like Logistic Regression, SVM, Naïve Bayes, Decision Tree, Random Forest &amp; XGBoost, we are getting better accuracies of predicted output with the help of Random forest &amp; XGBoost model, tuned to suitable hyper-parameters. We are presenting these fitted models here, with obtained accuracy &amp; confusion </a:t>
            </a:r>
            <a:r>
              <a:rPr lang="en-IN" sz="1800" dirty="0" smtClean="0">
                <a:solidFill>
                  <a:schemeClr val="bg1"/>
                </a:solidFill>
              </a:rPr>
              <a:t>matrices.</a:t>
            </a:r>
            <a:endParaRPr lang="en-IN" sz="1800"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47" y="3095832"/>
            <a:ext cx="3899417" cy="376216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2480" y="3089761"/>
            <a:ext cx="3779520" cy="3768239"/>
          </a:xfrm>
          <a:prstGeom prst="rect">
            <a:avLst/>
          </a:prstGeom>
        </p:spPr>
      </p:pic>
      <p:grpSp>
        <p:nvGrpSpPr>
          <p:cNvPr id="6" name="Group 5"/>
          <p:cNvGrpSpPr/>
          <p:nvPr/>
        </p:nvGrpSpPr>
        <p:grpSpPr>
          <a:xfrm>
            <a:off x="609600" y="2651118"/>
            <a:ext cx="2789251" cy="384744"/>
            <a:chOff x="504054" y="0"/>
            <a:chExt cx="3528304" cy="480087"/>
          </a:xfrm>
        </p:grpSpPr>
        <p:sp>
          <p:nvSpPr>
            <p:cNvPr id="7" name="Rounded Rectangle 6"/>
            <p:cNvSpPr/>
            <p:nvPr/>
          </p:nvSpPr>
          <p:spPr>
            <a:xfrm>
              <a:off x="504054" y="0"/>
              <a:ext cx="3528304" cy="480087"/>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8" name="Rounded Rectangle 4"/>
            <p:cNvSpPr txBox="1"/>
            <p:nvPr/>
          </p:nvSpPr>
          <p:spPr>
            <a:xfrm>
              <a:off x="539111" y="23435"/>
              <a:ext cx="3481432" cy="433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9305" tIns="91440" rIns="299305" bIns="91440" numCol="1" spcCol="1270" anchor="ctr" anchorCtr="0">
              <a:noAutofit/>
            </a:bodyPr>
            <a:lstStyle/>
            <a:p>
              <a:pPr lvl="0" algn="l" defTabSz="800100">
                <a:lnSpc>
                  <a:spcPct val="90000"/>
                </a:lnSpc>
                <a:spcBef>
                  <a:spcPct val="0"/>
                </a:spcBef>
                <a:spcAft>
                  <a:spcPct val="35000"/>
                </a:spcAft>
              </a:pPr>
              <a:r>
                <a:rPr lang="en-US" dirty="0" smtClean="0"/>
                <a:t>Random Forest model</a:t>
              </a:r>
              <a:endParaRPr lang="en-US" sz="1800" kern="1200" dirty="0">
                <a:latin typeface="+mn-lt"/>
              </a:endParaRPr>
            </a:p>
          </p:txBody>
        </p:sp>
      </p:grpSp>
      <p:grpSp>
        <p:nvGrpSpPr>
          <p:cNvPr id="9" name="Group 8"/>
          <p:cNvGrpSpPr/>
          <p:nvPr/>
        </p:nvGrpSpPr>
        <p:grpSpPr>
          <a:xfrm>
            <a:off x="8991311" y="2679830"/>
            <a:ext cx="2203558" cy="343146"/>
            <a:chOff x="504054" y="0"/>
            <a:chExt cx="3528304" cy="480087"/>
          </a:xfrm>
        </p:grpSpPr>
        <p:sp>
          <p:nvSpPr>
            <p:cNvPr id="10" name="Rounded Rectangle 9"/>
            <p:cNvSpPr/>
            <p:nvPr/>
          </p:nvSpPr>
          <p:spPr>
            <a:xfrm>
              <a:off x="504054" y="0"/>
              <a:ext cx="3528304" cy="480087"/>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1" name="Rounded Rectangle 4"/>
            <p:cNvSpPr txBox="1"/>
            <p:nvPr/>
          </p:nvSpPr>
          <p:spPr>
            <a:xfrm>
              <a:off x="539111" y="23435"/>
              <a:ext cx="3481432" cy="433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9305" tIns="91440" rIns="299305" bIns="91440" numCol="1" spcCol="1270" anchor="ctr" anchorCtr="0">
              <a:noAutofit/>
            </a:bodyPr>
            <a:lstStyle/>
            <a:p>
              <a:pPr lvl="0" algn="l" defTabSz="800100">
                <a:lnSpc>
                  <a:spcPct val="90000"/>
                </a:lnSpc>
                <a:spcBef>
                  <a:spcPct val="0"/>
                </a:spcBef>
                <a:spcAft>
                  <a:spcPct val="35000"/>
                </a:spcAft>
              </a:pPr>
              <a:r>
                <a:rPr lang="en-US" dirty="0" smtClean="0"/>
                <a:t>XGBoost model</a:t>
              </a:r>
              <a:endParaRPr lang="en-US" sz="1800" kern="1200" dirty="0">
                <a:latin typeface="+mn-lt"/>
              </a:endParaRPr>
            </a:p>
          </p:txBody>
        </p:sp>
      </p:grpSp>
      <p:grpSp>
        <p:nvGrpSpPr>
          <p:cNvPr id="12" name="Group 11"/>
          <p:cNvGrpSpPr/>
          <p:nvPr/>
        </p:nvGrpSpPr>
        <p:grpSpPr>
          <a:xfrm>
            <a:off x="4002264" y="4280020"/>
            <a:ext cx="1510832" cy="1119001"/>
            <a:chOff x="504054" y="0"/>
            <a:chExt cx="3528304" cy="480087"/>
          </a:xfrm>
        </p:grpSpPr>
        <p:sp>
          <p:nvSpPr>
            <p:cNvPr id="13" name="Rounded Rectangle 12"/>
            <p:cNvSpPr/>
            <p:nvPr/>
          </p:nvSpPr>
          <p:spPr>
            <a:xfrm>
              <a:off x="504054" y="0"/>
              <a:ext cx="3528304" cy="480087"/>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4" name="Rounded Rectangle 4"/>
            <p:cNvSpPr txBox="1"/>
            <p:nvPr/>
          </p:nvSpPr>
          <p:spPr>
            <a:xfrm>
              <a:off x="537381" y="17536"/>
              <a:ext cx="3481433" cy="433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9305" tIns="91440" rIns="299305" bIns="91440" numCol="1" spcCol="1270" anchor="ctr" anchorCtr="0">
              <a:noAutofit/>
            </a:bodyPr>
            <a:lstStyle/>
            <a:p>
              <a:pPr lvl="0" algn="l" defTabSz="800100">
                <a:lnSpc>
                  <a:spcPct val="90000"/>
                </a:lnSpc>
                <a:spcBef>
                  <a:spcPct val="0"/>
                </a:spcBef>
                <a:spcAft>
                  <a:spcPct val="35000"/>
                </a:spcAft>
              </a:pPr>
              <a:r>
                <a:rPr lang="en-US" dirty="0" smtClean="0"/>
                <a:t>Model accuracy: 96.145%</a:t>
              </a:r>
              <a:endParaRPr lang="en-US" sz="1800" kern="1200" dirty="0">
                <a:latin typeface="+mn-lt"/>
              </a:endParaRPr>
            </a:p>
          </p:txBody>
        </p:sp>
      </p:grpSp>
      <p:grpSp>
        <p:nvGrpSpPr>
          <p:cNvPr id="15" name="Group 14"/>
          <p:cNvGrpSpPr/>
          <p:nvPr/>
        </p:nvGrpSpPr>
        <p:grpSpPr>
          <a:xfrm>
            <a:off x="6895849" y="4280020"/>
            <a:ext cx="1510832" cy="1119001"/>
            <a:chOff x="504054" y="0"/>
            <a:chExt cx="3528304" cy="480087"/>
          </a:xfrm>
        </p:grpSpPr>
        <p:sp>
          <p:nvSpPr>
            <p:cNvPr id="16" name="Rounded Rectangle 15"/>
            <p:cNvSpPr/>
            <p:nvPr/>
          </p:nvSpPr>
          <p:spPr>
            <a:xfrm>
              <a:off x="504054" y="0"/>
              <a:ext cx="3528304" cy="480087"/>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7" name="Rounded Rectangle 4"/>
            <p:cNvSpPr txBox="1"/>
            <p:nvPr/>
          </p:nvSpPr>
          <p:spPr>
            <a:xfrm>
              <a:off x="537381" y="17536"/>
              <a:ext cx="3481433" cy="433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9305" tIns="91440" rIns="299305" bIns="91440" numCol="1" spcCol="1270" anchor="ctr" anchorCtr="0">
              <a:noAutofit/>
            </a:bodyPr>
            <a:lstStyle/>
            <a:p>
              <a:pPr lvl="0" algn="l" defTabSz="800100">
                <a:lnSpc>
                  <a:spcPct val="90000"/>
                </a:lnSpc>
                <a:spcBef>
                  <a:spcPct val="0"/>
                </a:spcBef>
                <a:spcAft>
                  <a:spcPct val="35000"/>
                </a:spcAft>
              </a:pPr>
              <a:r>
                <a:rPr lang="en-US" dirty="0" smtClean="0"/>
                <a:t>Model accuracy: 96.4%</a:t>
              </a:r>
              <a:endParaRPr lang="en-US" sz="1800" kern="1200" dirty="0">
                <a:latin typeface="+mn-lt"/>
              </a:endParaRPr>
            </a:p>
          </p:txBody>
        </p:sp>
      </p:grpSp>
    </p:spTree>
    <p:extLst>
      <p:ext uri="{BB962C8B-B14F-4D97-AF65-F5344CB8AC3E}">
        <p14:creationId xmlns:p14="http://schemas.microsoft.com/office/powerpoint/2010/main" val="316714697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887</TotalTime>
  <Words>4900</Words>
  <Application>Microsoft Office PowerPoint</Application>
  <PresentationFormat>Widescreen</PresentationFormat>
  <Paragraphs>256</Paragraphs>
  <Slides>10</Slides>
  <Notes>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10</vt:i4>
      </vt:variant>
    </vt:vector>
  </HeadingPairs>
  <TitlesOfParts>
    <vt:vector size="19" baseType="lpstr">
      <vt:lpstr>Arial</vt:lpstr>
      <vt:lpstr>Calibri</vt:lpstr>
      <vt:lpstr>Calibri Light</vt:lpstr>
      <vt:lpstr>Franklin Gothic Book</vt:lpstr>
      <vt:lpstr>Segoe UI</vt:lpstr>
      <vt:lpstr>Segoe UI Light</vt:lpstr>
      <vt:lpstr>Wingdings</vt:lpstr>
      <vt:lpstr>Office Theme</vt:lpstr>
      <vt:lpstr>1_Office Theme</vt:lpstr>
      <vt:lpstr>RESOLVR 2020</vt:lpstr>
      <vt:lpstr>Executive Summary of solution of the case study </vt:lpstr>
      <vt:lpstr>PowerPoint Presentation</vt:lpstr>
      <vt:lpstr>DATA CLEANING (OUTLIERS DETECTION AND TREATMENT) (1st APPROACH)</vt:lpstr>
      <vt:lpstr>PowerPoint Presentation</vt:lpstr>
      <vt:lpstr>Exploratory Data Analysis (EDA) of categorical features </vt:lpstr>
      <vt:lpstr>PowerPoint Presentation</vt:lpstr>
      <vt:lpstr>PowerPoint Presentation</vt:lpstr>
      <vt:lpstr>MODEL TO PREDICT CUSTOMER SATISFACTION (USING DATA CLEANING TECHNIQUES OF 1st APPROACH)</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TATHAGATA BARDHAN</dc:creator>
  <cp:lastModifiedBy>TATHAGATA BARDHAN</cp:lastModifiedBy>
  <cp:revision>94</cp:revision>
  <dcterms:created xsi:type="dcterms:W3CDTF">2020-09-20T06:11:19Z</dcterms:created>
  <dcterms:modified xsi:type="dcterms:W3CDTF">2020-09-21T17:06:07Z</dcterms:modified>
</cp:coreProperties>
</file>